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23"/>
  </p:notesMasterIdLst>
  <p:handoutMasterIdLst>
    <p:handoutMasterId r:id="rId24"/>
  </p:handoutMasterIdLst>
  <p:sldIdLst>
    <p:sldId id="257" r:id="rId3"/>
    <p:sldId id="258" r:id="rId4"/>
    <p:sldId id="259" r:id="rId5"/>
    <p:sldId id="262" r:id="rId6"/>
    <p:sldId id="266" r:id="rId7"/>
    <p:sldId id="270" r:id="rId8"/>
    <p:sldId id="267" r:id="rId9"/>
    <p:sldId id="269" r:id="rId10"/>
    <p:sldId id="271" r:id="rId11"/>
    <p:sldId id="273" r:id="rId12"/>
    <p:sldId id="281" r:id="rId13"/>
    <p:sldId id="274" r:id="rId14"/>
    <p:sldId id="282" r:id="rId15"/>
    <p:sldId id="275" r:id="rId16"/>
    <p:sldId id="278" r:id="rId17"/>
    <p:sldId id="279" r:id="rId18"/>
    <p:sldId id="280" r:id="rId19"/>
    <p:sldId id="260" r:id="rId20"/>
    <p:sldId id="264"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8A"/>
    <a:srgbClr val="FF0000"/>
    <a:srgbClr val="EBDDC3"/>
    <a:srgbClr val="B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9" autoAdjust="0"/>
    <p:restoredTop sz="57921" autoAdjust="0"/>
  </p:normalViewPr>
  <p:slideViewPr>
    <p:cSldViewPr snapToGrid="0">
      <p:cViewPr>
        <p:scale>
          <a:sx n="50" d="100"/>
          <a:sy n="50" d="100"/>
        </p:scale>
        <p:origin x="2106" y="34"/>
      </p:cViewPr>
      <p:guideLst>
        <p:guide orient="horz" pos="2160"/>
        <p:guide pos="3840"/>
        <p:guide pos="7296"/>
        <p:guide orient="horz" pos="4128"/>
      </p:guideLst>
    </p:cSldViewPr>
  </p:slideViewPr>
  <p:outlineViewPr>
    <p:cViewPr>
      <p:scale>
        <a:sx n="33" d="100"/>
        <a:sy n="33" d="100"/>
      </p:scale>
      <p:origin x="0" y="-5968"/>
    </p:cViewPr>
  </p:outlineViewPr>
  <p:notesTextViewPr>
    <p:cViewPr>
      <p:scale>
        <a:sx n="3" d="2"/>
        <a:sy n="3" d="2"/>
      </p:scale>
      <p:origin x="0" y="0"/>
    </p:cViewPr>
  </p:notesTextViewPr>
  <p:sorterViewPr>
    <p:cViewPr>
      <p:scale>
        <a:sx n="100" d="100"/>
        <a:sy n="100" d="100"/>
      </p:scale>
      <p:origin x="0" y="-1743"/>
    </p:cViewPr>
  </p:sorterViewPr>
  <p:notesViewPr>
    <p:cSldViewPr snapToGrid="0" showGuides="1">
      <p:cViewPr varScale="1">
        <p:scale>
          <a:sx n="67" d="100"/>
          <a:sy n="67" d="100"/>
        </p:scale>
        <p:origin x="3161"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4/11/2017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4/11/2017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Many of you’ve probably heard the recent success of a system called AlphaGo beating the world Go champion Lee Sedol in the game of Go. This was totally unexpected. In fact, it is thought that AI was far away from achieving this result.</a:t>
            </a:r>
          </a:p>
          <a:p>
            <a:pPr marL="171450" indent="-171450">
              <a:buFont typeface="Arial" panose="020B0604020202020204" pitchFamily="34" charset="0"/>
              <a:buChar char="•"/>
            </a:pPr>
            <a:r>
              <a:rPr lang="tr-TR" dirty="0"/>
              <a:t>However, I am not going to talk about AlphaGo, instead, I am going to talk about how we come up to this point.</a:t>
            </a:r>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They compared 3 different algoritms, left, middle, right with also different learning # of episodes, 50-100</a:t>
            </a:r>
          </a:p>
          <a:p>
            <a:pPr marL="171450" indent="-171450">
              <a:buFont typeface="Arial" panose="020B0604020202020204" pitchFamily="34" charset="0"/>
              <a:buChar char="•"/>
            </a:pPr>
            <a:r>
              <a:rPr lang="tr-TR" dirty="0"/>
              <a:t>Fredrick vs Washington matchup, least is Q-learning by 0.54, most is by Dyna-Q 0.62</a:t>
            </a:r>
          </a:p>
          <a:p>
            <a:pPr marL="171450" indent="-171450">
              <a:buFont typeface="Arial" panose="020B0604020202020204" pitchFamily="34" charset="0"/>
              <a:buChar char="•"/>
            </a:pPr>
            <a:r>
              <a:rPr lang="tr-TR" dirty="0"/>
              <a:t>I did not include fixed versus random policy strategy selection in here but those lines mean:</a:t>
            </a:r>
          </a:p>
          <a:p>
            <a:pPr marL="171450" indent="-171450">
              <a:buFont typeface="Arial" panose="020B0604020202020204" pitchFamily="34" charset="0"/>
              <a:buChar char="•"/>
            </a:pPr>
            <a:r>
              <a:rPr lang="tr-TR" dirty="0"/>
              <a:t>Fixed line meaning, percentage of games each leader would win against the chosen opponent</a:t>
            </a:r>
          </a:p>
          <a:p>
            <a:pPr marL="628650" lvl="1" indent="-171450">
              <a:buFont typeface="Arial" panose="020B0604020202020204" pitchFamily="34" charset="0"/>
              <a:buChar char="•"/>
            </a:pPr>
            <a:r>
              <a:rPr lang="tr-TR" dirty="0"/>
              <a:t>In this case, Fredrick wins against Washington approximately .53 percent</a:t>
            </a:r>
          </a:p>
          <a:p>
            <a:pPr marL="171450" lvl="0" indent="-171450">
              <a:buFont typeface="Arial" panose="020B0604020202020204" pitchFamily="34" charset="0"/>
              <a:buChar char="•"/>
            </a:pPr>
            <a:r>
              <a:rPr lang="tr-TR" dirty="0"/>
              <a:t>Random policy means, choosing random leader traits at each step</a:t>
            </a:r>
          </a:p>
          <a:p>
            <a:pPr marL="171450" lvl="0" indent="-171450">
              <a:buFont typeface="Arial" panose="020B0604020202020204" pitchFamily="34" charset="0"/>
              <a:buChar char="•"/>
            </a:pPr>
            <a:r>
              <a:rPr lang="tr-TR" dirty="0"/>
              <a:t>50-100 Learning episodes</a:t>
            </a:r>
          </a:p>
          <a:p>
            <a:pPr marL="171450" lvl="0" indent="-171450">
              <a:buFont typeface="Arial" panose="020B0604020202020204" pitchFamily="34" charset="0"/>
              <a:buChar char="•"/>
            </a:pPr>
            <a:r>
              <a:rPr lang="tr-TR" dirty="0"/>
              <a:t>Gandhi has an advantage over Genghis Khan.</a:t>
            </a:r>
          </a:p>
          <a:p>
            <a:pPr marL="171450" lvl="0" indent="-171450">
              <a:buFont typeface="Arial" panose="020B0604020202020204" pitchFamily="34" charset="0"/>
              <a:buChar char="•"/>
            </a:pPr>
            <a:r>
              <a:rPr lang="tr-TR" dirty="0"/>
              <a:t>Critics again on evaluation, they could give mirror match-ups to see actual decision making process.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10</a:t>
            </a:fld>
            <a:endParaRPr lang="en-US" dirty="0"/>
          </a:p>
        </p:txBody>
      </p:sp>
    </p:spTree>
    <p:extLst>
      <p:ext uri="{BB962C8B-B14F-4D97-AF65-F5344CB8AC3E}">
        <p14:creationId xmlns:p14="http://schemas.microsoft.com/office/powerpoint/2010/main" val="12523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Gerald Tesauro published his paper in 1992 describing TD-Gammon as a neural network trained with reinforcement learning. It is referenced in both Atari and AlphaGo research papers and helped set the groundwork for many of the advancements made in the last few years.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11</a:t>
            </a:fld>
            <a:endParaRPr lang="en-US" dirty="0"/>
          </a:p>
        </p:txBody>
      </p:sp>
    </p:spTree>
    <p:extLst>
      <p:ext uri="{BB962C8B-B14F-4D97-AF65-F5344CB8AC3E}">
        <p14:creationId xmlns:p14="http://schemas.microsoft.com/office/powerpoint/2010/main" val="2331284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Give the feature vectors as the input to the NN model</a:t>
            </a:r>
          </a:p>
          <a:p>
            <a:pPr marL="171450" indent="-171450">
              <a:buFont typeface="Arial" panose="020B0604020202020204" pitchFamily="34" charset="0"/>
              <a:buChar char="•"/>
            </a:pPr>
            <a:r>
              <a:rPr lang="tr-TR" dirty="0"/>
              <a:t>In the output layer, 4 nodes corresponding to the result with White Normal, White Gammon</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12</a:t>
            </a:fld>
            <a:endParaRPr lang="en-US" dirty="0"/>
          </a:p>
        </p:txBody>
      </p:sp>
    </p:spTree>
    <p:extLst>
      <p:ext uri="{BB962C8B-B14F-4D97-AF65-F5344CB8AC3E}">
        <p14:creationId xmlns:p14="http://schemas.microsoft.com/office/powerpoint/2010/main" val="691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is the amount to change, is the difference between, parameter, how much current evaluation should affect previous estimates, </a:t>
            </a:r>
          </a:p>
          <a:p>
            <a:pPr marL="171450" indent="-171450">
              <a:buFont typeface="Arial" panose="020B0604020202020204" pitchFamily="34" charset="0"/>
              <a:buChar char="•"/>
            </a:pPr>
            <a:r>
              <a:rPr lang="tr-TR" dirty="0"/>
              <a:t>Pollack and Blair</a:t>
            </a:r>
          </a:p>
        </p:txBody>
      </p:sp>
      <p:sp>
        <p:nvSpPr>
          <p:cNvPr id="4" name="Slide Number Placeholder 3"/>
          <p:cNvSpPr>
            <a:spLocks noGrp="1"/>
          </p:cNvSpPr>
          <p:nvPr>
            <p:ph type="sldNum" sz="quarter" idx="10"/>
          </p:nvPr>
        </p:nvSpPr>
        <p:spPr/>
        <p:txBody>
          <a:bodyPr/>
          <a:lstStyle/>
          <a:p>
            <a:fld id="{CF2FD335-6D8E-486A-8F5F-DFC7325903FF}" type="slidenum">
              <a:rPr lang="en-US" smtClean="0"/>
              <a:t>13</a:t>
            </a:fld>
            <a:endParaRPr lang="en-US" dirty="0"/>
          </a:p>
        </p:txBody>
      </p:sp>
    </p:spTree>
    <p:extLst>
      <p:ext uri="{BB962C8B-B14F-4D97-AF65-F5344CB8AC3E}">
        <p14:creationId xmlns:p14="http://schemas.microsoft.com/office/powerpoint/2010/main" val="75940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1.0 : Hidden nodes: 40, 1-ply move selection</a:t>
            </a:r>
          </a:p>
          <a:p>
            <a:pPr marL="171450" indent="-171450">
              <a:buFont typeface="Arial" panose="020B0604020202020204" pitchFamily="34" charset="0"/>
              <a:buChar char="•"/>
            </a:pPr>
            <a:r>
              <a:rPr lang="tr-TR" dirty="0"/>
              <a:t>2.0 : 40 hn., 2-ply move selection (lookahead)</a:t>
            </a:r>
          </a:p>
          <a:p>
            <a:pPr marL="171450" indent="-171450">
              <a:buFont typeface="Arial" panose="020B0604020202020204" pitchFamily="34" charset="0"/>
              <a:buChar char="•"/>
            </a:pPr>
            <a:r>
              <a:rPr lang="tr-TR" dirty="0"/>
              <a:t>2.1 : 80 hidden nodes, 2-ply move selection</a:t>
            </a:r>
          </a:p>
          <a:p>
            <a:pPr marL="171450" indent="-171450">
              <a:buFont typeface="Arial" panose="020B0604020202020204" pitchFamily="34" charset="0"/>
              <a:buChar char="•"/>
            </a:pPr>
            <a:r>
              <a:rPr lang="tr-TR" dirty="0"/>
              <a:t>The system also contribute to change the way game played</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331379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Up to know we saw that game specific information encoded to the algorithm by means of states, action, reward. Mnih et al. Proposes a context-free approach which model takes the information nothing but from images/video input</a:t>
            </a:r>
          </a:p>
          <a:p>
            <a:pPr marL="171450" indent="-171450">
              <a:buFont typeface="Arial" panose="020B0604020202020204" pitchFamily="34" charset="0"/>
              <a:buChar char="•"/>
            </a:pPr>
            <a:r>
              <a:rPr lang="tr-TR" dirty="0"/>
              <a:t>The main goal is to CREATE AN AGENT THAT IS ABLE TO SUCCESSFULLY ....</a:t>
            </a:r>
          </a:p>
          <a:p>
            <a:pPr marL="171450" indent="-171450">
              <a:buFont typeface="Arial" panose="020B0604020202020204" pitchFamily="34" charset="0"/>
              <a:buChar char="•"/>
            </a:pPr>
            <a:r>
              <a:rPr lang="tr-TR" dirty="0"/>
              <a:t>In RL data samples are usually consists of highly correlated states, whereas from the DL perspective it is assumed that data samples are independent</a:t>
            </a:r>
          </a:p>
          <a:p>
            <a:pPr marL="171450" indent="-171450">
              <a:buFont typeface="Arial" panose="020B0604020202020204" pitchFamily="34" charset="0"/>
              <a:buChar char="•"/>
            </a:pPr>
            <a:r>
              <a:rPr lang="tr-TR" dirty="0"/>
              <a:t>The article proposes a experience replay mechanism to alleviate aforementioned problems of correlated data and non-stationary distributions, that is, distribution does not change when shifted over time</a:t>
            </a:r>
          </a:p>
          <a:p>
            <a:pPr marL="171450" indent="-171450">
              <a:buFont typeface="Arial" panose="020B0604020202020204" pitchFamily="34" charset="0"/>
              <a:buChar char="•"/>
            </a:pPr>
            <a:r>
              <a:rPr lang="tr-TR" dirty="0"/>
              <a:t>At each step of training, E.R.M. Randomly sampels previous transitions and thus smooth outs the distribution.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15</a:t>
            </a:fld>
            <a:endParaRPr lang="en-US" dirty="0"/>
          </a:p>
        </p:txBody>
      </p:sp>
    </p:spTree>
    <p:extLst>
      <p:ext uri="{BB962C8B-B14F-4D97-AF65-F5344CB8AC3E}">
        <p14:creationId xmlns:p14="http://schemas.microsoft.com/office/powerpoint/2010/main" val="308030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Preprocessor: Converted RGB to gray scale and scaled down to 84x84, with 4 consecutive frames to get better motion from te game state.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16</a:t>
            </a:fld>
            <a:endParaRPr lang="en-US" dirty="0"/>
          </a:p>
        </p:txBody>
      </p:sp>
    </p:spTree>
    <p:extLst>
      <p:ext uri="{BB962C8B-B14F-4D97-AF65-F5344CB8AC3E}">
        <p14:creationId xmlns:p14="http://schemas.microsoft.com/office/powerpoint/2010/main" val="382062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u="none" strike="noStrike" kern="1200" baseline="0" dirty="0">
                <a:solidFill>
                  <a:schemeClr val="tx1"/>
                </a:solidFill>
                <a:latin typeface="+mn-lt"/>
                <a:ea typeface="+mn-ea"/>
                <a:cs typeface="+mn-cs"/>
              </a:rPr>
              <a:t>DQN beats the all various approaches in all 7 seven games.</a:t>
            </a:r>
          </a:p>
          <a:p>
            <a:endParaRPr lang="tr-TR" sz="1200" b="0" i="0" u="none" strike="noStrike" kern="1200" baseline="0" dirty="0">
              <a:solidFill>
                <a:schemeClr val="tx1"/>
              </a:solidFill>
              <a:latin typeface="+mn-lt"/>
              <a:ea typeface="+mn-ea"/>
              <a:cs typeface="+mn-cs"/>
            </a:endParaRPr>
          </a:p>
          <a:p>
            <a:r>
              <a:rPr lang="tr-TR" sz="1200" b="0" i="0" u="none" strike="noStrike" kern="1200" baseline="0" dirty="0">
                <a:solidFill>
                  <a:schemeClr val="tx1"/>
                </a:solidFill>
                <a:latin typeface="+mn-lt"/>
                <a:ea typeface="+mn-ea"/>
                <a:cs typeface="+mn-cs"/>
              </a:rPr>
              <a:t>However, it is only be able beat the human players in 3 games.</a:t>
            </a:r>
          </a:p>
        </p:txBody>
      </p:sp>
      <p:sp>
        <p:nvSpPr>
          <p:cNvPr id="4" name="Slide Number Placeholder 3"/>
          <p:cNvSpPr>
            <a:spLocks noGrp="1"/>
          </p:cNvSpPr>
          <p:nvPr>
            <p:ph type="sldNum" sz="quarter" idx="10"/>
          </p:nvPr>
        </p:nvSpPr>
        <p:spPr/>
        <p:txBody>
          <a:bodyPr/>
          <a:lstStyle/>
          <a:p>
            <a:fld id="{CF2FD335-6D8E-486A-8F5F-DFC7325903FF}" type="slidenum">
              <a:rPr lang="en-US" smtClean="0"/>
              <a:t>17</a:t>
            </a:fld>
            <a:endParaRPr lang="en-US" dirty="0"/>
          </a:p>
        </p:txBody>
      </p:sp>
    </p:spTree>
    <p:extLst>
      <p:ext uri="{BB962C8B-B14F-4D97-AF65-F5344CB8AC3E}">
        <p14:creationId xmlns:p14="http://schemas.microsoft.com/office/powerpoint/2010/main" val="220067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18</a:t>
            </a:fld>
            <a:endParaRPr lang="en-US" dirty="0"/>
          </a:p>
        </p:txBody>
      </p:sp>
    </p:spTree>
    <p:extLst>
      <p:ext uri="{BB962C8B-B14F-4D97-AF65-F5344CB8AC3E}">
        <p14:creationId xmlns:p14="http://schemas.microsoft.com/office/powerpoint/2010/main" val="317671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19</a:t>
            </a:fld>
            <a:endParaRPr lang="en-US" dirty="0"/>
          </a:p>
        </p:txBody>
      </p:sp>
    </p:spTree>
    <p:extLst>
      <p:ext uri="{BB962C8B-B14F-4D97-AF65-F5344CB8AC3E}">
        <p14:creationId xmlns:p14="http://schemas.microsoft.com/office/powerpoint/2010/main" val="29175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For this reason, I will present 2 crucial articles that are both referenced by the AlphaGo paper</a:t>
            </a:r>
          </a:p>
          <a:p>
            <a:pPr marL="171450" indent="-171450">
              <a:buFont typeface="Arial" panose="020B0604020202020204" pitchFamily="34" charset="0"/>
              <a:buChar char="•"/>
            </a:pPr>
            <a:r>
              <a:rPr lang="tr-TR" dirty="0"/>
              <a:t>On top of that, to make the the main topic more complementary, I will first demonstrate 2 introductory articles about RL in games.</a:t>
            </a:r>
          </a:p>
          <a:p>
            <a:pPr marL="171450" indent="-171450">
              <a:buFont typeface="Arial" panose="020B0604020202020204" pitchFamily="34" charset="0"/>
              <a:buChar char="•"/>
            </a:pPr>
            <a:r>
              <a:rPr lang="tr-TR" dirty="0"/>
              <a:t>But just before that lets clarify, what is the main motivation to study reinforcement learning algorithms in games</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20</a:t>
            </a:fld>
            <a:endParaRPr lang="en-US" dirty="0"/>
          </a:p>
        </p:txBody>
      </p:sp>
    </p:spTree>
    <p:extLst>
      <p:ext uri="{BB962C8B-B14F-4D97-AF65-F5344CB8AC3E}">
        <p14:creationId xmlns:p14="http://schemas.microsoft.com/office/powerpoint/2010/main" val="142882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Compared to real-life examples, games provide ..</a:t>
            </a:r>
          </a:p>
          <a:p>
            <a:pPr marL="171450" indent="-171450">
              <a:buFont typeface="Arial" panose="020B0604020202020204" pitchFamily="34" charset="0"/>
              <a:buChar char="•"/>
            </a:pPr>
            <a:r>
              <a:rPr lang="tr-TR" dirty="0"/>
              <a:t>The tool can be used not only for training the agent but also testing and providing objective benchmarking among different systems.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239717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Sounds up to perfect now, however, it has also challenges</a:t>
            </a:r>
          </a:p>
          <a:p>
            <a:pPr marL="171450" indent="-171450">
              <a:buFont typeface="Arial" panose="020B0604020202020204" pitchFamily="34" charset="0"/>
              <a:buChar char="•"/>
            </a:pPr>
            <a:r>
              <a:rPr lang="tr-TR" dirty="0"/>
              <a:t>Maybe 25 years ago this was actually challenge and ending up creating game from scratch, but now there are more open sourced contents. But still if we want to develop AI on something specific it can be hard to find such SDK due to trademark.</a:t>
            </a:r>
          </a:p>
          <a:p>
            <a:pPr marL="171450" indent="-171450">
              <a:buFont typeface="Arial" panose="020B0604020202020204" pitchFamily="34" charset="0"/>
              <a:buChar char="•"/>
            </a:pPr>
            <a:r>
              <a:rPr lang="tr-TR" dirty="0"/>
              <a:t>So lets begin with first paper</a:t>
            </a:r>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267782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First article is about some typical RL application by Liao et al. That aims to design ...</a:t>
            </a:r>
          </a:p>
          <a:p>
            <a:pPr marL="171450" indent="-171450">
              <a:buFont typeface="Arial" panose="020B0604020202020204" pitchFamily="34" charset="0"/>
              <a:buChar char="•"/>
            </a:pPr>
            <a:r>
              <a:rPr lang="tr-TR" dirty="0"/>
              <a:t>Search space is actually huge (we’ll see next) it is hard to compute probs.</a:t>
            </a:r>
          </a:p>
          <a:p>
            <a:pPr marL="628650" lvl="1" indent="-171450">
              <a:buFont typeface="Arial" panose="020B0604020202020204" pitchFamily="34" charset="0"/>
              <a:buChar char="•"/>
            </a:pPr>
            <a:r>
              <a:rPr lang="tr-TR" dirty="0"/>
              <a:t>Such as memory,space and time constraints, 24 fps. And simply this actually fit their needs</a:t>
            </a:r>
          </a:p>
          <a:p>
            <a:pPr marL="171450" lvl="0" indent="-171450">
              <a:buFont typeface="Arial" panose="020B0604020202020204" pitchFamily="34" charset="0"/>
              <a:buChar char="•"/>
            </a:pPr>
            <a:r>
              <a:rPr lang="tr-TR" dirty="0"/>
              <a:t>The framework provides many details about the action going on. So it is fairly easy to do low-level abstraction</a:t>
            </a:r>
          </a:p>
          <a:p>
            <a:pPr marL="171450" lvl="0" indent="-171450">
              <a:buFont typeface="Arial" panose="020B0604020202020204" pitchFamily="34" charset="0"/>
              <a:buChar char="•"/>
            </a:pPr>
            <a:r>
              <a:rPr lang="tr-TR" dirty="0"/>
              <a:t>So even the elementary RL algorithms able to get good results</a:t>
            </a:r>
          </a:p>
          <a:p>
            <a:pPr marL="628650" lvl="1" indent="-171450">
              <a:buFont typeface="Arial" panose="020B0604020202020204" pitchFamily="34" charset="0"/>
              <a:buChar char="•"/>
            </a:pPr>
            <a:endParaRPr lang="tr-TR"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7520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tr-TR" dirty="0"/>
              <a:t>Lets take a look at briefly how does the algorithm work</a:t>
            </a:r>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399103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This cross meaning they tested the trained agent in a different level, since it did not trained on that level it performed bad</a:t>
            </a:r>
          </a:p>
          <a:p>
            <a:pPr marL="171450" indent="-171450">
              <a:buFont typeface="Arial" panose="020B0604020202020204" pitchFamily="34" charset="0"/>
              <a:buChar char="•"/>
            </a:pPr>
            <a:r>
              <a:rPr lang="tr-TR" dirty="0"/>
              <a:t>One critics about the paper, even though they use Mario AI framework, common tool to evaluate, they did not provide any benchmarking.</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335030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Amato and Shani introduce an approach to improve the built-in AI by applying RL algorithm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military domination</a:t>
            </a:r>
            <a:r>
              <a:rPr lang="tr-TR" dirty="0"/>
              <a:t>, </a:t>
            </a:r>
            <a:r>
              <a:rPr lang="en-US" dirty="0"/>
              <a:t>cultural, diplomatic,</a:t>
            </a:r>
            <a:r>
              <a:rPr lang="tr-TR" dirty="0"/>
              <a:t> </a:t>
            </a:r>
            <a:r>
              <a:rPr lang="en-US" dirty="0"/>
              <a:t>technological</a:t>
            </a:r>
            <a:r>
              <a:rPr lang="tr-TR" dirty="0"/>
              <a:t>, </a:t>
            </a:r>
            <a:r>
              <a:rPr lang="en-US" dirty="0"/>
              <a:t>time victories.</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If you are playing with Gandhi you can change either Spiritual – philosophical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Dyna-Q model-based Q learning, meaning learn directly the policy without for example reward and transitions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Factored state representation, which is basically same Dyna-q with an assumption of conditionally indepence between state transitions, thus reducing the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8</a:t>
            </a:fld>
            <a:endParaRPr lang="en-US" dirty="0"/>
          </a:p>
        </p:txBody>
      </p:sp>
    </p:spTree>
    <p:extLst>
      <p:ext uri="{BB962C8B-B14F-4D97-AF65-F5344CB8AC3E}">
        <p14:creationId xmlns:p14="http://schemas.microsoft.com/office/powerpoint/2010/main" val="57126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They discretized onto numerical values, The difference is for example, player’s military power – opponent’s military power. Numbes are different for different resource types.</a:t>
            </a:r>
          </a:p>
          <a:p>
            <a:pPr marL="171450" indent="-171450">
              <a:buFont typeface="Arial" panose="020B0604020202020204" pitchFamily="34" charset="0"/>
              <a:buChar char="•"/>
            </a:pPr>
            <a:r>
              <a:rPr lang="tr-TR" dirty="0"/>
              <a:t>Reward: but the game score is obviously higly correlated with the final outcome of the game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9</a:t>
            </a:fld>
            <a:endParaRPr lang="en-US" dirty="0"/>
          </a:p>
        </p:txBody>
      </p:sp>
    </p:spTree>
    <p:extLst>
      <p:ext uri="{BB962C8B-B14F-4D97-AF65-F5344CB8AC3E}">
        <p14:creationId xmlns:p14="http://schemas.microsoft.com/office/powerpoint/2010/main" val="328219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4/11/2017</a:t>
            </a:fld>
            <a:endParaRPr lang="en-US" dirty="0"/>
          </a:p>
        </p:txBody>
      </p:sp>
      <p:sp>
        <p:nvSpPr>
          <p:cNvPr id="17" name="Footer Placeholder 16"/>
          <p:cNvSpPr>
            <a:spLocks noGrp="1"/>
          </p:cNvSpPr>
          <p:nvPr>
            <p:ph type="ftr" sz="quarter" idx="11"/>
          </p:nvPr>
        </p:nvSpPr>
        <p:spPr>
          <a:xfrm>
            <a:off x="7213600" y="4205288"/>
            <a:ext cx="1727200" cy="457200"/>
          </a:xfrm>
        </p:spPr>
        <p:txBody>
          <a:bodyPr/>
          <a:lstStyle/>
          <a:p>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4/11/2017</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4/11/2017</a:t>
            </a:fld>
            <a:endParaRPr lang="en-US" dirty="0"/>
          </a:p>
        </p:txBody>
      </p:sp>
      <p:sp>
        <p:nvSpPr>
          <p:cNvPr id="4" name="Footer Placeholder 3"/>
          <p:cNvSpPr>
            <a:spLocks noGrp="1"/>
          </p:cNvSpPr>
          <p:nvPr>
            <p:ph type="ftr" sz="quarter" idx="11"/>
          </p:nvPr>
        </p:nvSpPr>
        <p:spPr>
          <a:xfrm>
            <a:off x="7010400" y="612648"/>
            <a:ext cx="1767840" cy="457200"/>
          </a:xfrm>
        </p:spPr>
        <p:txBody>
          <a:bodyPr/>
          <a:lstStyle/>
          <a:p>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4/11/2017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Full space">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92723"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1262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4/11/2017</a:t>
            </a:fld>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8" r:id="rId8"/>
    <p:sldLayoutId id="2147483704" r:id="rId9"/>
    <p:sldLayoutId id="2147483705" r:id="rId10"/>
    <p:sldLayoutId id="2147483706" r:id="rId11"/>
    <p:sldLayoutId id="214748370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7.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6.xml"/><Relationship Id="rId7" Type="http://schemas.openxmlformats.org/officeDocument/2006/relationships/image" Target="../media/image2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notesSlide" Target="../notesSlides/notesSlide13.xml"/><Relationship Id="rId10" Type="http://schemas.openxmlformats.org/officeDocument/2006/relationships/image" Target="../media/image6.png"/><Relationship Id="rId4" Type="http://schemas.openxmlformats.org/officeDocument/2006/relationships/slideLayout" Target="../slideLayouts/slideLayout8.xml"/><Relationship Id="rId9" Type="http://schemas.openxmlformats.org/officeDocument/2006/relationships/image" Target="../media/image27.gif"/></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9.xml"/><Relationship Id="rId7"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notesSlide" Target="../notesSlides/notesSlide16.xml"/><Relationship Id="rId10" Type="http://schemas.openxmlformats.org/officeDocument/2006/relationships/image" Target="../media/image36.png"/><Relationship Id="rId4" Type="http://schemas.openxmlformats.org/officeDocument/2006/relationships/slideLayout" Target="../slideLayouts/slideLayout8.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notesSlide" Target="../notesSlides/notesSlide9.xml"/><Relationship Id="rId7" Type="http://schemas.openxmlformats.org/officeDocument/2006/relationships/image" Target="../media/image16.emf"/><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5.emf"/><Relationship Id="rId5" Type="http://schemas.openxmlformats.org/officeDocument/2006/relationships/image" Target="../media/image14.png"/><Relationship Id="rId10" Type="http://schemas.openxmlformats.org/officeDocument/2006/relationships/image" Target="../media/image13.emf"/><Relationship Id="rId4" Type="http://schemas.openxmlformats.org/officeDocument/2006/relationships/image" Target="../media/image6.png"/><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tr-TR" dirty="0"/>
              <a:t>Ege Can Özer</a:t>
            </a:r>
            <a:endParaRPr lang="en-US" dirty="0"/>
          </a:p>
        </p:txBody>
      </p:sp>
      <p:sp>
        <p:nvSpPr>
          <p:cNvPr id="2" name="Title 1"/>
          <p:cNvSpPr>
            <a:spLocks noGrp="1"/>
          </p:cNvSpPr>
          <p:nvPr>
            <p:ph type="ctrTitle"/>
          </p:nvPr>
        </p:nvSpPr>
        <p:spPr/>
        <p:txBody>
          <a:bodyPr/>
          <a:lstStyle/>
          <a:p>
            <a:r>
              <a:rPr lang="tr-TR" dirty="0"/>
              <a:t>Reinforcement Learning in Games</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01084"/>
            <a:ext cx="11971506" cy="1066800"/>
          </a:xfrm>
        </p:spPr>
        <p:txBody>
          <a:bodyPr>
            <a:normAutofit fontScale="90000"/>
          </a:bodyPr>
          <a:lstStyle/>
          <a:p>
            <a:r>
              <a:rPr lang="en-US" dirty="0">
                <a:solidFill>
                  <a:srgbClr val="002E8A"/>
                </a:solidFill>
              </a:rPr>
              <a:t>High-level Reinforcement Learning in Strategy Games [AmS10]</a:t>
            </a:r>
          </a:p>
        </p:txBody>
      </p:sp>
      <p:grpSp>
        <p:nvGrpSpPr>
          <p:cNvPr id="24" name="Group 23"/>
          <p:cNvGrpSpPr/>
          <p:nvPr/>
        </p:nvGrpSpPr>
        <p:grpSpPr>
          <a:xfrm>
            <a:off x="3438998" y="1233202"/>
            <a:ext cx="5210762" cy="5663461"/>
            <a:chOff x="0" y="1154061"/>
            <a:chExt cx="5210762" cy="5663461"/>
          </a:xfrm>
        </p:grpSpPr>
        <p:pic>
          <p:nvPicPr>
            <p:cNvPr id="3" name="Picture 2"/>
            <p:cNvPicPr>
              <a:picLocks noChangeAspect="1"/>
            </p:cNvPicPr>
            <p:nvPr/>
          </p:nvPicPr>
          <p:blipFill rotWithShape="1">
            <a:blip r:embed="rId3"/>
            <a:srcRect t="116" r="307" b="241"/>
            <a:stretch/>
          </p:blipFill>
          <p:spPr>
            <a:xfrm>
              <a:off x="0" y="1154061"/>
              <a:ext cx="5210762" cy="3558608"/>
            </a:xfrm>
            <a:prstGeom prst="rect">
              <a:avLst/>
            </a:prstGeom>
          </p:spPr>
        </p:pic>
        <p:pic>
          <p:nvPicPr>
            <p:cNvPr id="4" name="Picture 3"/>
            <p:cNvPicPr>
              <a:picLocks noChangeAspect="1"/>
            </p:cNvPicPr>
            <p:nvPr/>
          </p:nvPicPr>
          <p:blipFill>
            <a:blip r:embed="rId4"/>
            <a:stretch>
              <a:fillRect/>
            </a:stretch>
          </p:blipFill>
          <p:spPr>
            <a:xfrm>
              <a:off x="699922" y="4744568"/>
              <a:ext cx="897679" cy="1080000"/>
            </a:xfrm>
            <a:prstGeom prst="rect">
              <a:avLst/>
            </a:prstGeom>
          </p:spPr>
        </p:pic>
        <p:sp>
          <p:nvSpPr>
            <p:cNvPr id="9" name="TextBox 8"/>
            <p:cNvSpPr txBox="1"/>
            <p:nvPr/>
          </p:nvSpPr>
          <p:spPr>
            <a:xfrm>
              <a:off x="273096" y="6171191"/>
              <a:ext cx="1708801" cy="646331"/>
            </a:xfrm>
            <a:prstGeom prst="rect">
              <a:avLst/>
            </a:prstGeom>
            <a:noFill/>
          </p:spPr>
          <p:txBody>
            <a:bodyPr wrap="none" rtlCol="0">
              <a:spAutoFit/>
            </a:bodyPr>
            <a:lstStyle/>
            <a:p>
              <a:pPr marL="285750" indent="-285750">
                <a:buFont typeface="Arial" panose="020B0604020202020204" pitchFamily="34" charset="0"/>
                <a:buChar char="•"/>
              </a:pPr>
              <a:r>
                <a:rPr lang="tr-TR" dirty="0"/>
                <a:t>Organized</a:t>
              </a:r>
            </a:p>
            <a:p>
              <a:pPr marL="285750" indent="-285750">
                <a:buFont typeface="Arial" panose="020B0604020202020204" pitchFamily="34" charset="0"/>
                <a:buChar char="•"/>
              </a:pPr>
              <a:r>
                <a:rPr lang="tr-TR" dirty="0"/>
                <a:t>Philosophical</a:t>
              </a:r>
              <a:endParaRPr lang="en-US" dirty="0"/>
            </a:p>
          </p:txBody>
        </p:sp>
        <p:grpSp>
          <p:nvGrpSpPr>
            <p:cNvPr id="14" name="Group 13"/>
            <p:cNvGrpSpPr/>
            <p:nvPr/>
          </p:nvGrpSpPr>
          <p:grpSpPr>
            <a:xfrm>
              <a:off x="3236455" y="4744568"/>
              <a:ext cx="1572354" cy="2072953"/>
              <a:chOff x="3236455" y="4595708"/>
              <a:chExt cx="1572354" cy="2072953"/>
            </a:xfrm>
          </p:grpSpPr>
          <p:pic>
            <p:nvPicPr>
              <p:cNvPr id="5" name="Picture 4"/>
              <p:cNvPicPr>
                <a:picLocks noChangeAspect="1"/>
              </p:cNvPicPr>
              <p:nvPr/>
            </p:nvPicPr>
            <p:blipFill>
              <a:blip r:embed="rId5"/>
              <a:stretch>
                <a:fillRect/>
              </a:stretch>
            </p:blipFill>
            <p:spPr>
              <a:xfrm>
                <a:off x="3605197" y="4595708"/>
                <a:ext cx="897680" cy="1080000"/>
              </a:xfrm>
              <a:prstGeom prst="rect">
                <a:avLst/>
              </a:prstGeom>
            </p:spPr>
          </p:pic>
          <p:sp>
            <p:nvSpPr>
              <p:cNvPr id="11" name="TextBox 10"/>
              <p:cNvSpPr txBox="1"/>
              <p:nvPr/>
            </p:nvSpPr>
            <p:spPr>
              <a:xfrm>
                <a:off x="3236455" y="6022330"/>
                <a:ext cx="1572354" cy="646331"/>
              </a:xfrm>
              <a:prstGeom prst="rect">
                <a:avLst/>
              </a:prstGeom>
              <a:noFill/>
            </p:spPr>
            <p:txBody>
              <a:bodyPr wrap="none" rtlCol="0">
                <a:spAutoFit/>
              </a:bodyPr>
              <a:lstStyle/>
              <a:p>
                <a:pPr marL="285750" indent="-285750">
                  <a:buFont typeface="Arial" panose="020B0604020202020204" pitchFamily="34" charset="0"/>
                  <a:buChar char="•"/>
                </a:pPr>
                <a:r>
                  <a:rPr lang="tr-TR" dirty="0"/>
                  <a:t>Expansive</a:t>
                </a:r>
              </a:p>
              <a:p>
                <a:pPr marL="285750" indent="-285750">
                  <a:buFont typeface="Arial" panose="020B0604020202020204" pitchFamily="34" charset="0"/>
                  <a:buChar char="•"/>
                </a:pPr>
                <a:r>
                  <a:rPr lang="tr-TR" dirty="0"/>
                  <a:t>Charismatic</a:t>
                </a:r>
                <a:endParaRPr lang="en-US" dirty="0"/>
              </a:p>
            </p:txBody>
          </p:sp>
        </p:grpSp>
        <p:sp>
          <p:nvSpPr>
            <p:cNvPr id="18" name="TextBox 17"/>
            <p:cNvSpPr txBox="1"/>
            <p:nvPr/>
          </p:nvSpPr>
          <p:spPr>
            <a:xfrm>
              <a:off x="2215595" y="5380980"/>
              <a:ext cx="779572" cy="369332"/>
            </a:xfrm>
            <a:prstGeom prst="rect">
              <a:avLst/>
            </a:prstGeom>
            <a:noFill/>
          </p:spPr>
          <p:txBody>
            <a:bodyPr wrap="none" rtlCol="0">
              <a:spAutoFit/>
            </a:bodyPr>
            <a:lstStyle/>
            <a:p>
              <a:r>
                <a:rPr lang="tr-TR" dirty="0"/>
                <a:t>versus</a:t>
              </a:r>
              <a:endParaRPr lang="en-US" dirty="0"/>
            </a:p>
          </p:txBody>
        </p:sp>
        <p:sp>
          <p:nvSpPr>
            <p:cNvPr id="22" name="TextBox 21"/>
            <p:cNvSpPr txBox="1"/>
            <p:nvPr/>
          </p:nvSpPr>
          <p:spPr>
            <a:xfrm>
              <a:off x="659798" y="5854393"/>
              <a:ext cx="939873" cy="369332"/>
            </a:xfrm>
            <a:prstGeom prst="rect">
              <a:avLst/>
            </a:prstGeom>
            <a:noFill/>
          </p:spPr>
          <p:txBody>
            <a:bodyPr wrap="none" rtlCol="0">
              <a:spAutoFit/>
            </a:bodyPr>
            <a:lstStyle/>
            <a:p>
              <a:r>
                <a:rPr lang="tr-TR" u="sng" dirty="0"/>
                <a:t>Fredrick</a:t>
              </a:r>
              <a:endParaRPr lang="en-US" u="sng" dirty="0"/>
            </a:p>
          </p:txBody>
        </p:sp>
        <p:sp>
          <p:nvSpPr>
            <p:cNvPr id="23" name="TextBox 22"/>
            <p:cNvSpPr txBox="1"/>
            <p:nvPr/>
          </p:nvSpPr>
          <p:spPr>
            <a:xfrm>
              <a:off x="3506145" y="5854393"/>
              <a:ext cx="1302664" cy="369332"/>
            </a:xfrm>
            <a:prstGeom prst="rect">
              <a:avLst/>
            </a:prstGeom>
            <a:noFill/>
          </p:spPr>
          <p:txBody>
            <a:bodyPr wrap="none" rtlCol="0">
              <a:spAutoFit/>
            </a:bodyPr>
            <a:lstStyle/>
            <a:p>
              <a:r>
                <a:rPr lang="tr-TR" u="sng" dirty="0"/>
                <a:t>Washington</a:t>
              </a:r>
              <a:endParaRPr lang="en-US" u="sng" dirty="0"/>
            </a:p>
          </p:txBody>
        </p:sp>
      </p:grpSp>
      <p:grpSp>
        <p:nvGrpSpPr>
          <p:cNvPr id="28" name="Group 27"/>
          <p:cNvGrpSpPr/>
          <p:nvPr/>
        </p:nvGrpSpPr>
        <p:grpSpPr>
          <a:xfrm>
            <a:off x="3438998" y="1233202"/>
            <a:ext cx="5223225" cy="5665251"/>
            <a:chOff x="6968775" y="1152269"/>
            <a:chExt cx="5223225" cy="5665251"/>
          </a:xfrm>
        </p:grpSpPr>
        <p:grpSp>
          <p:nvGrpSpPr>
            <p:cNvPr id="16" name="Group 15"/>
            <p:cNvGrpSpPr/>
            <p:nvPr/>
          </p:nvGrpSpPr>
          <p:grpSpPr>
            <a:xfrm>
              <a:off x="7383483" y="4712669"/>
              <a:ext cx="1708801" cy="2104851"/>
              <a:chOff x="7383483" y="4542546"/>
              <a:chExt cx="1708801" cy="2104851"/>
            </a:xfrm>
          </p:grpSpPr>
          <p:pic>
            <p:nvPicPr>
              <p:cNvPr id="7" name="Picture 6"/>
              <p:cNvPicPr>
                <a:picLocks noChangeAspect="1"/>
              </p:cNvPicPr>
              <p:nvPr/>
            </p:nvPicPr>
            <p:blipFill>
              <a:blip r:embed="rId6"/>
              <a:stretch>
                <a:fillRect/>
              </a:stretch>
            </p:blipFill>
            <p:spPr>
              <a:xfrm>
                <a:off x="7789044" y="4542546"/>
                <a:ext cx="897680" cy="1080000"/>
              </a:xfrm>
              <a:prstGeom prst="rect">
                <a:avLst/>
              </a:prstGeom>
            </p:spPr>
          </p:pic>
          <p:sp>
            <p:nvSpPr>
              <p:cNvPr id="12" name="TextBox 11"/>
              <p:cNvSpPr txBox="1"/>
              <p:nvPr/>
            </p:nvSpPr>
            <p:spPr>
              <a:xfrm>
                <a:off x="7383483" y="6001066"/>
                <a:ext cx="1708801" cy="646331"/>
              </a:xfrm>
              <a:prstGeom prst="rect">
                <a:avLst/>
              </a:prstGeom>
              <a:noFill/>
            </p:spPr>
            <p:txBody>
              <a:bodyPr wrap="none" rtlCol="0">
                <a:spAutoFit/>
              </a:bodyPr>
              <a:lstStyle/>
              <a:p>
                <a:pPr marL="285750" indent="-285750">
                  <a:buFont typeface="Arial" panose="020B0604020202020204" pitchFamily="34" charset="0"/>
                  <a:buChar char="•"/>
                </a:pPr>
                <a:r>
                  <a:rPr lang="tr-TR" dirty="0"/>
                  <a:t>Spiritual</a:t>
                </a:r>
              </a:p>
              <a:p>
                <a:pPr marL="285750" indent="-285750">
                  <a:buFont typeface="Arial" panose="020B0604020202020204" pitchFamily="34" charset="0"/>
                  <a:buChar char="•"/>
                </a:pPr>
                <a:r>
                  <a:rPr lang="tr-TR" dirty="0"/>
                  <a:t>Philosophical</a:t>
                </a:r>
                <a:endParaRPr lang="en-US" dirty="0"/>
              </a:p>
            </p:txBody>
          </p:sp>
        </p:grpSp>
        <p:grpSp>
          <p:nvGrpSpPr>
            <p:cNvPr id="17" name="Group 16"/>
            <p:cNvGrpSpPr/>
            <p:nvPr/>
          </p:nvGrpSpPr>
          <p:grpSpPr>
            <a:xfrm>
              <a:off x="10050169" y="4744568"/>
              <a:ext cx="1616789" cy="2072951"/>
              <a:chOff x="9653306" y="4586244"/>
              <a:chExt cx="1616789" cy="2072951"/>
            </a:xfrm>
          </p:grpSpPr>
          <p:pic>
            <p:nvPicPr>
              <p:cNvPr id="8" name="Picture 7"/>
              <p:cNvPicPr>
                <a:picLocks noChangeAspect="1"/>
              </p:cNvPicPr>
              <p:nvPr/>
            </p:nvPicPr>
            <p:blipFill>
              <a:blip r:embed="rId7"/>
              <a:stretch>
                <a:fillRect/>
              </a:stretch>
            </p:blipFill>
            <p:spPr>
              <a:xfrm>
                <a:off x="10029039" y="4586244"/>
                <a:ext cx="897680" cy="1080000"/>
              </a:xfrm>
              <a:prstGeom prst="rect">
                <a:avLst/>
              </a:prstGeom>
            </p:spPr>
          </p:pic>
          <p:sp>
            <p:nvSpPr>
              <p:cNvPr id="13" name="TextBox 12"/>
              <p:cNvSpPr txBox="1"/>
              <p:nvPr/>
            </p:nvSpPr>
            <p:spPr>
              <a:xfrm>
                <a:off x="9653306" y="6012864"/>
                <a:ext cx="1616789" cy="646331"/>
              </a:xfrm>
              <a:prstGeom prst="rect">
                <a:avLst/>
              </a:prstGeom>
              <a:noFill/>
            </p:spPr>
            <p:txBody>
              <a:bodyPr wrap="none" rtlCol="0">
                <a:spAutoFit/>
              </a:bodyPr>
              <a:lstStyle/>
              <a:p>
                <a:pPr marL="285750" indent="-285750">
                  <a:buFont typeface="Arial" panose="020B0604020202020204" pitchFamily="34" charset="0"/>
                  <a:buChar char="•"/>
                </a:pPr>
                <a:r>
                  <a:rPr lang="tr-TR" dirty="0"/>
                  <a:t>Aggressive</a:t>
                </a:r>
              </a:p>
              <a:p>
                <a:pPr marL="285750" indent="-285750">
                  <a:buFont typeface="Arial" panose="020B0604020202020204" pitchFamily="34" charset="0"/>
                  <a:buChar char="•"/>
                </a:pPr>
                <a:r>
                  <a:rPr lang="tr-TR" dirty="0"/>
                  <a:t>Imperialistic</a:t>
                </a:r>
                <a:endParaRPr lang="en-US" dirty="0"/>
              </a:p>
            </p:txBody>
          </p:sp>
        </p:grpSp>
        <p:grpSp>
          <p:nvGrpSpPr>
            <p:cNvPr id="27" name="Group 26"/>
            <p:cNvGrpSpPr/>
            <p:nvPr/>
          </p:nvGrpSpPr>
          <p:grpSpPr>
            <a:xfrm>
              <a:off x="6968775" y="1152269"/>
              <a:ext cx="5223225" cy="5071456"/>
              <a:chOff x="6968775" y="1152269"/>
              <a:chExt cx="5223225" cy="5071456"/>
            </a:xfrm>
          </p:grpSpPr>
          <p:pic>
            <p:nvPicPr>
              <p:cNvPr id="6" name="Picture 5"/>
              <p:cNvPicPr>
                <a:picLocks noChangeAspect="1"/>
              </p:cNvPicPr>
              <p:nvPr/>
            </p:nvPicPr>
            <p:blipFill rotWithShape="1">
              <a:blip r:embed="rId8"/>
              <a:srcRect l="277" t="675" r="484" b="2274"/>
              <a:stretch/>
            </p:blipFill>
            <p:spPr>
              <a:xfrm>
                <a:off x="6968775" y="1152269"/>
                <a:ext cx="5223225" cy="3560400"/>
              </a:xfrm>
              <a:prstGeom prst="rect">
                <a:avLst/>
              </a:prstGeom>
            </p:spPr>
          </p:pic>
          <p:sp>
            <p:nvSpPr>
              <p:cNvPr id="19" name="TextBox 18"/>
              <p:cNvSpPr txBox="1"/>
              <p:nvPr/>
            </p:nvSpPr>
            <p:spPr>
              <a:xfrm>
                <a:off x="9240177" y="5379188"/>
                <a:ext cx="779572" cy="369332"/>
              </a:xfrm>
              <a:prstGeom prst="rect">
                <a:avLst/>
              </a:prstGeom>
              <a:noFill/>
            </p:spPr>
            <p:txBody>
              <a:bodyPr wrap="none" rtlCol="0">
                <a:spAutoFit/>
              </a:bodyPr>
              <a:lstStyle/>
              <a:p>
                <a:r>
                  <a:rPr lang="tr-TR" dirty="0"/>
                  <a:t>versus</a:t>
                </a:r>
                <a:endParaRPr lang="en-US" dirty="0"/>
              </a:p>
            </p:txBody>
          </p:sp>
          <p:sp>
            <p:nvSpPr>
              <p:cNvPr id="25" name="TextBox 24"/>
              <p:cNvSpPr txBox="1"/>
              <p:nvPr/>
            </p:nvSpPr>
            <p:spPr>
              <a:xfrm>
                <a:off x="7845534" y="5839505"/>
                <a:ext cx="859531" cy="369332"/>
              </a:xfrm>
              <a:prstGeom prst="rect">
                <a:avLst/>
              </a:prstGeom>
              <a:noFill/>
            </p:spPr>
            <p:txBody>
              <a:bodyPr wrap="none" rtlCol="0">
                <a:spAutoFit/>
              </a:bodyPr>
              <a:lstStyle/>
              <a:p>
                <a:r>
                  <a:rPr lang="tr-TR" u="sng" dirty="0"/>
                  <a:t>Gandhi</a:t>
                </a:r>
                <a:endParaRPr lang="en-US" u="sng" dirty="0"/>
              </a:p>
            </p:txBody>
          </p:sp>
          <p:sp>
            <p:nvSpPr>
              <p:cNvPr id="26" name="TextBox 25"/>
              <p:cNvSpPr txBox="1"/>
              <p:nvPr/>
            </p:nvSpPr>
            <p:spPr>
              <a:xfrm>
                <a:off x="10273118" y="5854393"/>
                <a:ext cx="1468672" cy="369332"/>
              </a:xfrm>
              <a:prstGeom prst="rect">
                <a:avLst/>
              </a:prstGeom>
              <a:noFill/>
            </p:spPr>
            <p:txBody>
              <a:bodyPr wrap="none" rtlCol="0">
                <a:spAutoFit/>
              </a:bodyPr>
              <a:lstStyle/>
              <a:p>
                <a:r>
                  <a:rPr lang="tr-TR" u="sng" dirty="0"/>
                  <a:t>Genghis Khan</a:t>
                </a:r>
                <a:endParaRPr lang="en-US" u="sng" dirty="0"/>
              </a:p>
            </p:txBody>
          </p:sp>
        </p:grpSp>
      </p:grpSp>
    </p:spTree>
    <p:extLst>
      <p:ext uri="{BB962C8B-B14F-4D97-AF65-F5344CB8AC3E}">
        <p14:creationId xmlns:p14="http://schemas.microsoft.com/office/powerpoint/2010/main" val="3857238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616" y="1279934"/>
                <a:ext cx="9051363" cy="5578066"/>
              </a:xfrm>
            </p:spPr>
            <p:txBody>
              <a:bodyPr/>
              <a:lstStyle/>
              <a:p>
                <a:r>
                  <a:rPr lang="tr-TR" dirty="0"/>
                  <a:t>Backgammon playing agent</a:t>
                </a:r>
              </a:p>
              <a:p>
                <a:r>
                  <a:rPr lang="tr-TR" dirty="0"/>
                  <a:t>First successful NN &amp; RL approach</a:t>
                </a:r>
              </a:p>
              <a:p>
                <a:pPr lvl="1"/>
                <a:r>
                  <a:rPr lang="tr-TR" dirty="0"/>
                  <a:t>Combination of</a:t>
                </a:r>
                <a14:m>
                  <m:oMath xmlns:m="http://schemas.openxmlformats.org/officeDocument/2006/math">
                    <m:r>
                      <a:rPr lang="tr-TR" b="0" i="0" smtClean="0">
                        <a:latin typeface="Cambria Math" panose="02040503050406030204" pitchFamily="18" charset="0"/>
                      </a:rPr>
                      <m:t> </m:t>
                    </m:r>
                    <m:r>
                      <a:rPr lang="tr-TR" b="0" i="1" smtClean="0">
                        <a:latin typeface="Cambria Math" panose="02040503050406030204" pitchFamily="18" charset="0"/>
                      </a:rPr>
                      <m:t> </m:t>
                    </m:r>
                    <m:r>
                      <a:rPr lang="tr-TR" b="0" i="1" smtClean="0">
                        <a:latin typeface="Cambria Math" panose="02040503050406030204" pitchFamily="18" charset="0"/>
                      </a:rPr>
                      <m:t>𝑇𝐷</m:t>
                    </m:r>
                    <m:d>
                      <m:dPr>
                        <m:ctrlPr>
                          <a:rPr lang="tr-TR" b="0" i="1" smtClean="0">
                            <a:latin typeface="Cambria Math" panose="02040503050406030204" pitchFamily="18" charset="0"/>
                          </a:rPr>
                        </m:ctrlPr>
                      </m:dPr>
                      <m:e>
                        <m:r>
                          <m:rPr>
                            <m:sty m:val="p"/>
                          </m:rPr>
                          <a:rPr lang="tr-TR" b="0" i="1" smtClean="0">
                            <a:latin typeface="Cambria Math" panose="02040503050406030204" pitchFamily="18" charset="0"/>
                          </a:rPr>
                          <m:t>λ</m:t>
                        </m:r>
                      </m:e>
                    </m:d>
                  </m:oMath>
                </a14:m>
                <a:r>
                  <a:rPr lang="tr-TR" dirty="0"/>
                  <a:t> algorithm and NN</a:t>
                </a:r>
              </a:p>
              <a:p>
                <a:pPr lvl="1"/>
                <a:r>
                  <a:rPr lang="tr-TR" dirty="0"/>
                  <a:t>Helped set the groundwork for many advancements made</a:t>
                </a:r>
              </a:p>
              <a:p>
                <a:pPr lvl="1"/>
                <a:r>
                  <a:rPr lang="tr-TR" dirty="0"/>
                  <a:t>Referenced in both Atari and AlphaGo papers</a:t>
                </a:r>
              </a:p>
              <a:p>
                <a:r>
                  <a:rPr lang="tr-TR" dirty="0"/>
                  <a:t>Other approaches did not work well</a:t>
                </a:r>
              </a:p>
              <a:p>
                <a:pPr lvl="1"/>
                <a:r>
                  <a:rPr lang="tr-TR" dirty="0"/>
                  <a:t>Brute-force not feasible</a:t>
                </a:r>
              </a:p>
              <a:p>
                <a:pPr lvl="2"/>
                <a:r>
                  <a:rPr lang="tr-TR" dirty="0"/>
                  <a:t>High branching ratio: </a:t>
                </a:r>
                <a:r>
                  <a:rPr lang="tr-TR" dirty="0">
                    <a:solidFill>
                      <a:srgbClr val="002E8A"/>
                    </a:solidFill>
                  </a:rPr>
                  <a:t>21 possible dice combinations</a:t>
                </a:r>
              </a:p>
              <a:p>
                <a:pPr lvl="1"/>
                <a:r>
                  <a:rPr lang="tr-TR" dirty="0"/>
                  <a:t>Huge search space </a:t>
                </a:r>
                <a14:m>
                  <m:oMath xmlns:m="http://schemas.openxmlformats.org/officeDocument/2006/math">
                    <m:r>
                      <a:rPr lang="tr-TR" i="1">
                        <a:latin typeface="Cambria Math" panose="02040503050406030204" pitchFamily="18" charset="0"/>
                      </a:rPr>
                      <m:t>≈</m:t>
                    </m:r>
                    <m:sSup>
                      <m:sSupPr>
                        <m:ctrlPr>
                          <a:rPr lang="tr-TR" i="1">
                            <a:solidFill>
                              <a:srgbClr val="002E8A"/>
                            </a:solidFill>
                            <a:latin typeface="Cambria Math" panose="02040503050406030204" pitchFamily="18" charset="0"/>
                          </a:rPr>
                        </m:ctrlPr>
                      </m:sSupPr>
                      <m:e>
                        <m:r>
                          <a:rPr lang="tr-TR" i="1">
                            <a:solidFill>
                              <a:srgbClr val="002E8A"/>
                            </a:solidFill>
                            <a:latin typeface="Cambria Math" panose="02040503050406030204" pitchFamily="18" charset="0"/>
                          </a:rPr>
                          <m:t>10</m:t>
                        </m:r>
                      </m:e>
                      <m:sup>
                        <m:r>
                          <a:rPr lang="tr-TR" i="1">
                            <a:solidFill>
                              <a:srgbClr val="002E8A"/>
                            </a:solidFill>
                            <a:latin typeface="Cambria Math" panose="02040503050406030204" pitchFamily="18" charset="0"/>
                          </a:rPr>
                          <m:t>20</m:t>
                        </m:r>
                      </m:sup>
                    </m:sSup>
                  </m:oMath>
                </a14:m>
                <a:endParaRPr lang="tr-TR" dirty="0">
                  <a:solidFill>
                    <a:srgbClr val="002E8A"/>
                  </a:solidFill>
                </a:endParaRPr>
              </a:p>
              <a:p>
                <a:pPr lvl="1"/>
                <a:r>
                  <a:rPr lang="tr-TR" dirty="0"/>
                  <a:t>Supervised method, hand-crafted features achieved only </a:t>
                </a:r>
                <a:r>
                  <a:rPr lang="tr-TR" dirty="0">
                    <a:solidFill>
                      <a:srgbClr val="FF0000"/>
                    </a:solidFill>
                  </a:rPr>
                  <a:t>high-intermediate level</a:t>
                </a:r>
              </a:p>
              <a:p>
                <a:endParaRPr lang="tr-T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616" y="1279934"/>
                <a:ext cx="9051363" cy="5578066"/>
              </a:xfrm>
              <a:blipFill>
                <a:blip r:embed="rId3"/>
                <a:stretch>
                  <a:fillRect t="-1093"/>
                </a:stretch>
              </a:blipFill>
            </p:spPr>
            <p:txBody>
              <a:bodyPr/>
              <a:lstStyle/>
              <a:p>
                <a:r>
                  <a:rPr lang="en-US">
                    <a:noFill/>
                  </a:rPr>
                  <a:t> </a:t>
                </a:r>
              </a:p>
            </p:txBody>
          </p:sp>
        </mc:Fallback>
      </mc:AlternateContent>
      <p:pic>
        <p:nvPicPr>
          <p:cNvPr id="1026" name="Picture 2" descr="File:OS2 TD-Gammon Screensh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107" y="1474476"/>
            <a:ext cx="2778047" cy="225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6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8" end="8"/>
                                            </p:txEl>
                                          </p:spTgt>
                                        </p:tgtEl>
                                        <p:attrNameLst>
                                          <p:attrName>style.opacity</p:attrName>
                                        </p:attrNameLst>
                                      </p:cBhvr>
                                      <p:to>
                                        <p:strVal val="0.5"/>
                                      </p:to>
                                    </p:set>
                                    <p:animEffect filter="image" prLst="opacity: 0.5">
                                      <p:cBhvr rctx="IE">
                                        <p:cTn id="69" dur="indefinite"/>
                                        <p:tgtEl>
                                          <p:spTgt spid="3">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19455" y="719949"/>
            <a:ext cx="2734276" cy="1950081"/>
          </a:xfrm>
          <a:prstGeom prst="rect">
            <a:avLst/>
          </a:prstGeom>
        </p:spPr>
      </p:pic>
      <p:pic>
        <p:nvPicPr>
          <p:cNvPr id="10" name="Picture 2" descr="http://researcher.watson.ibm.com/researcher/files/us-bbfinkel/tdl-fig2.gif"/>
          <p:cNvPicPr>
            <a:picLocks noChangeAspect="1" noChangeArrowheads="1"/>
          </p:cNvPicPr>
          <p:nvPr/>
        </p:nvPicPr>
        <p:blipFill rotWithShape="1">
          <a:blip r:embed="rId4">
            <a:extLst>
              <a:ext uri="{28A0092B-C50C-407E-A947-70E740481C1C}">
                <a14:useLocalDpi xmlns:a14="http://schemas.microsoft.com/office/drawing/2010/main" val="0"/>
              </a:ext>
            </a:extLst>
          </a:blip>
          <a:srcRect l="14996" t="-1" r="18726" b="30133"/>
          <a:stretch/>
        </p:blipFill>
        <p:spPr bwMode="auto">
          <a:xfrm>
            <a:off x="141064" y="719949"/>
            <a:ext cx="2759782" cy="1952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181" y="2771052"/>
            <a:ext cx="3568176" cy="2497724"/>
          </a:xfrm>
          <a:prstGeom prst="roundRect">
            <a:avLst>
              <a:gd name="adj" fmla="val 8594"/>
            </a:avLst>
          </a:prstGeom>
          <a:solidFill>
            <a:srgbClr val="FFFFFF">
              <a:shade val="85000"/>
            </a:srgbClr>
          </a:solidFill>
          <a:ln>
            <a:solidFill>
              <a:schemeClr val="bg2">
                <a:lumMod val="90000"/>
              </a:schemeClr>
            </a:solidFill>
          </a:ln>
          <a:effectLst/>
        </p:spPr>
      </p:pic>
      <p:sp>
        <p:nvSpPr>
          <p:cNvPr id="2" name="Arrow: Right 1"/>
          <p:cNvSpPr/>
          <p:nvPr/>
        </p:nvSpPr>
        <p:spPr>
          <a:xfrm>
            <a:off x="5464047" y="3847389"/>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64294738"/>
              </p:ext>
            </p:extLst>
          </p:nvPr>
        </p:nvGraphicFramePr>
        <p:xfrm>
          <a:off x="10028744" y="3646100"/>
          <a:ext cx="1895222" cy="747628"/>
        </p:xfrm>
        <a:graphic>
          <a:graphicData uri="http://schemas.openxmlformats.org/drawingml/2006/table">
            <a:tbl>
              <a:tblPr firstRow="1" bandRow="1">
                <a:tableStyleId>{5940675A-B579-460E-94D1-54222C63F5DA}</a:tableStyleId>
              </a:tblPr>
              <a:tblGrid>
                <a:gridCol w="799529">
                  <a:extLst>
                    <a:ext uri="{9D8B030D-6E8A-4147-A177-3AD203B41FA5}">
                      <a16:colId xmlns:a16="http://schemas.microsoft.com/office/drawing/2014/main" val="3436693038"/>
                    </a:ext>
                  </a:extLst>
                </a:gridCol>
                <a:gridCol w="1095693">
                  <a:extLst>
                    <a:ext uri="{9D8B030D-6E8A-4147-A177-3AD203B41FA5}">
                      <a16:colId xmlns:a16="http://schemas.microsoft.com/office/drawing/2014/main" val="3581558376"/>
                    </a:ext>
                  </a:extLst>
                </a:gridCol>
              </a:tblGrid>
              <a:tr h="373814">
                <a:tc>
                  <a:txBody>
                    <a:bodyPr/>
                    <a:lstStyle/>
                    <a:p>
                      <a:r>
                        <a:rPr lang="tr-TR" dirty="0"/>
                        <a:t>White</a:t>
                      </a:r>
                      <a:endParaRPr lang="en-US" dirty="0"/>
                    </a:p>
                  </a:txBody>
                  <a:tcPr/>
                </a:tc>
                <a:tc>
                  <a:txBody>
                    <a:bodyPr/>
                    <a:lstStyle/>
                    <a:p>
                      <a:r>
                        <a:rPr lang="tr-TR" dirty="0"/>
                        <a:t>Normal</a:t>
                      </a:r>
                      <a:endParaRPr lang="en-US" dirty="0"/>
                    </a:p>
                  </a:txBody>
                  <a:tcPr/>
                </a:tc>
                <a:extLst>
                  <a:ext uri="{0D108BD9-81ED-4DB2-BD59-A6C34878D82A}">
                    <a16:rowId xmlns:a16="http://schemas.microsoft.com/office/drawing/2014/main" val="2395853896"/>
                  </a:ext>
                </a:extLst>
              </a:tr>
              <a:tr h="373814">
                <a:tc>
                  <a:txBody>
                    <a:bodyPr/>
                    <a:lstStyle/>
                    <a:p>
                      <a:r>
                        <a:rPr lang="tr-TR" dirty="0"/>
                        <a:t>Red</a:t>
                      </a:r>
                      <a:endParaRPr lang="en-US" dirty="0"/>
                    </a:p>
                  </a:txBody>
                  <a:tcPr/>
                </a:tc>
                <a:tc>
                  <a:txBody>
                    <a:bodyPr/>
                    <a:lstStyle/>
                    <a:p>
                      <a:r>
                        <a:rPr lang="tr-TR" dirty="0"/>
                        <a:t>Gammon</a:t>
                      </a:r>
                      <a:endParaRPr lang="en-US" dirty="0"/>
                    </a:p>
                  </a:txBody>
                  <a:tcPr/>
                </a:tc>
                <a:extLst>
                  <a:ext uri="{0D108BD9-81ED-4DB2-BD59-A6C34878D82A}">
                    <a16:rowId xmlns:a16="http://schemas.microsoft.com/office/drawing/2014/main" val="2606207265"/>
                  </a:ext>
                </a:extLst>
              </a:tr>
            </a:tbl>
          </a:graphicData>
        </a:graphic>
      </p:graphicFrame>
      <p:sp>
        <p:nvSpPr>
          <p:cNvPr id="3" name="TextBox 2"/>
          <p:cNvSpPr txBox="1"/>
          <p:nvPr/>
        </p:nvSpPr>
        <p:spPr>
          <a:xfrm>
            <a:off x="3629815" y="350617"/>
            <a:ext cx="1788375" cy="369332"/>
          </a:xfrm>
          <a:prstGeom prst="rect">
            <a:avLst/>
          </a:prstGeom>
          <a:noFill/>
        </p:spPr>
        <p:txBody>
          <a:bodyPr wrap="none" rtlCol="0">
            <a:spAutoFit/>
          </a:bodyPr>
          <a:lstStyle/>
          <a:p>
            <a:r>
              <a:rPr lang="tr-TR" dirty="0"/>
              <a:t>Remove one side</a:t>
            </a:r>
            <a:endParaRPr lang="en-US" dirty="0"/>
          </a:p>
        </p:txBody>
      </p:sp>
      <p:grpSp>
        <p:nvGrpSpPr>
          <p:cNvPr id="6" name="Group 5"/>
          <p:cNvGrpSpPr/>
          <p:nvPr/>
        </p:nvGrpSpPr>
        <p:grpSpPr>
          <a:xfrm>
            <a:off x="145754" y="3028862"/>
            <a:ext cx="5170526" cy="1630051"/>
            <a:chOff x="145754" y="3028862"/>
            <a:chExt cx="5170526" cy="1630051"/>
          </a:xfrm>
        </p:grpSpPr>
        <p:pic>
          <p:nvPicPr>
            <p:cNvPr id="11" name="Picture 10"/>
            <p:cNvPicPr>
              <a:picLocks noChangeAspect="1"/>
            </p:cNvPicPr>
            <p:nvPr/>
          </p:nvPicPr>
          <p:blipFill>
            <a:blip r:embed="rId6"/>
            <a:stretch>
              <a:fillRect/>
            </a:stretch>
          </p:blipFill>
          <p:spPr>
            <a:xfrm>
              <a:off x="145754" y="3380915"/>
              <a:ext cx="5170526" cy="1277998"/>
            </a:xfrm>
            <a:prstGeom prst="rect">
              <a:avLst/>
            </a:prstGeom>
          </p:spPr>
        </p:pic>
        <p:sp>
          <p:nvSpPr>
            <p:cNvPr id="4" name="TextBox 3"/>
            <p:cNvSpPr txBox="1"/>
            <p:nvPr/>
          </p:nvSpPr>
          <p:spPr>
            <a:xfrm>
              <a:off x="955691" y="3028862"/>
              <a:ext cx="3515771" cy="369332"/>
            </a:xfrm>
            <a:prstGeom prst="rect">
              <a:avLst/>
            </a:prstGeom>
            <a:noFill/>
          </p:spPr>
          <p:txBody>
            <a:bodyPr wrap="none" rtlCol="0">
              <a:spAutoFit/>
            </a:bodyPr>
            <a:lstStyle/>
            <a:p>
              <a:r>
                <a:rPr lang="tr-TR" dirty="0"/>
                <a:t>Get # of checkers as feature vectors</a:t>
              </a:r>
              <a:endParaRPr lang="en-US" dirty="0"/>
            </a:p>
          </p:txBody>
        </p:sp>
      </p:grpSp>
    </p:spTree>
    <p:extLst>
      <p:ext uri="{BB962C8B-B14F-4D97-AF65-F5344CB8AC3E}">
        <p14:creationId xmlns:p14="http://schemas.microsoft.com/office/powerpoint/2010/main" val="1345191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5"/>
                                        </p:tgtEl>
                                        <p:attrNameLst>
                                          <p:attrName>style.opacity</p:attrName>
                                        </p:attrNameLst>
                                      </p:cBhvr>
                                      <p:to>
                                        <p:strVal val="0.5"/>
                                      </p:to>
                                    </p:set>
                                    <p:animEffect filter="image" prLst="opacity: 0.5">
                                      <p:cBhvr rctx="IE">
                                        <p:cTn id="16" dur="indefinite"/>
                                        <p:tgtEl>
                                          <p:spTgt spid="5"/>
                                        </p:tgtEl>
                                      </p:cBhvr>
                                    </p:animEffect>
                                  </p:childTnLst>
                                </p:cTn>
                              </p:par>
                              <p:par>
                                <p:cTn id="17" presetID="9" presetClass="emph" presetSubtype="0" grpId="1" nodeType="withEffect">
                                  <p:stCondLst>
                                    <p:cond delay="0"/>
                                  </p:stCondLst>
                                  <p:childTnLst>
                                    <p:set>
                                      <p:cBhvr>
                                        <p:cTn id="18" dur="indefinite"/>
                                        <p:tgtEl>
                                          <p:spTgt spid="3"/>
                                        </p:tgtEl>
                                        <p:attrNameLst>
                                          <p:attrName>style.opacity</p:attrName>
                                        </p:attrNameLst>
                                      </p:cBhvr>
                                      <p:to>
                                        <p:strVal val="0.5"/>
                                      </p:to>
                                    </p:set>
                                    <p:animEffect filter="image" prLst="opacity: 0.5">
                                      <p:cBhvr rctx="IE">
                                        <p:cTn id="19" dur="indefinite"/>
                                        <p:tgtEl>
                                          <p:spTgt spid="3"/>
                                        </p:tgtEl>
                                      </p:cBhvr>
                                    </p:animEffec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0876" y="7859"/>
            <a:ext cx="2847824" cy="1993478"/>
          </a:xfrm>
          <a:prstGeom prst="roundRect">
            <a:avLst>
              <a:gd name="adj" fmla="val 8594"/>
            </a:avLst>
          </a:prstGeom>
          <a:solidFill>
            <a:srgbClr val="FFFFFF">
              <a:shade val="85000"/>
            </a:srgbClr>
          </a:solidFill>
          <a:ln>
            <a:noFill/>
          </a:ln>
          <a:effectLst/>
        </p:spPr>
      </p:pic>
      <p:sp>
        <p:nvSpPr>
          <p:cNvPr id="2" name="Arrow: Right 1"/>
          <p:cNvSpPr/>
          <p:nvPr/>
        </p:nvSpPr>
        <p:spPr>
          <a:xfrm>
            <a:off x="5072710" y="659548"/>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7"/>
          <a:stretch>
            <a:fillRect/>
          </a:stretch>
        </p:blipFill>
        <p:spPr>
          <a:xfrm>
            <a:off x="1184169" y="366748"/>
            <a:ext cx="3765221" cy="930649"/>
          </a:xfrm>
          <a:prstGeom prst="rect">
            <a:avLst/>
          </a:prstGeom>
        </p:spPr>
      </p:pic>
      <p:sp>
        <p:nvSpPr>
          <p:cNvPr id="8" name="Content Placeholder 2"/>
          <p:cNvSpPr txBox="1">
            <a:spLocks/>
          </p:cNvSpPr>
          <p:nvPr/>
        </p:nvSpPr>
        <p:spPr>
          <a:xfrm>
            <a:off x="-106328" y="2546552"/>
            <a:ext cx="6804837" cy="4311448"/>
          </a:xfrm>
          <a:prstGeom prst="rect">
            <a:avLst/>
          </a:prstGeom>
        </p:spPr>
        <p:txBody>
          <a:bodyPr>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After each turn, each weight in NN gets updated according to                   :</a:t>
            </a:r>
          </a:p>
          <a:p>
            <a:r>
              <a:rPr lang="tr-TR" dirty="0"/>
              <a:t>First chooses </a:t>
            </a:r>
            <a:r>
              <a:rPr lang="tr-TR" dirty="0">
                <a:solidFill>
                  <a:srgbClr val="002060"/>
                </a:solidFill>
              </a:rPr>
              <a:t>any legal move</a:t>
            </a:r>
          </a:p>
          <a:p>
            <a:pPr lvl="1"/>
            <a:r>
              <a:rPr lang="tr-TR" dirty="0"/>
              <a:t>After NN weights updated (backpropagation), picks the </a:t>
            </a:r>
            <a:r>
              <a:rPr lang="tr-TR" dirty="0">
                <a:solidFill>
                  <a:srgbClr val="002060"/>
                </a:solidFill>
              </a:rPr>
              <a:t>maximum</a:t>
            </a:r>
            <a:r>
              <a:rPr lang="tr-TR" dirty="0"/>
              <a:t> weighted corresponding move.</a:t>
            </a:r>
          </a:p>
          <a:p>
            <a:r>
              <a:rPr lang="tr-TR" dirty="0">
                <a:solidFill>
                  <a:srgbClr val="FF0000"/>
                </a:solidFill>
              </a:rPr>
              <a:t>Self-training</a:t>
            </a:r>
            <a:r>
              <a:rPr lang="tr-TR" dirty="0"/>
              <a:t> scheme and </a:t>
            </a:r>
            <a:r>
              <a:rPr lang="tr-TR" dirty="0">
                <a:solidFill>
                  <a:srgbClr val="FF0000"/>
                </a:solidFill>
              </a:rPr>
              <a:t>stochastic</a:t>
            </a:r>
            <a:r>
              <a:rPr lang="tr-TR" dirty="0"/>
              <a:t> environment of the game improves the NN. Why did TD-Gammon work? [PoB97]</a:t>
            </a:r>
          </a:p>
          <a:p>
            <a:endParaRPr lang="tr-TR" dirty="0"/>
          </a:p>
          <a:p>
            <a:pPr lvl="1"/>
            <a:endParaRPr lang="tr-TR" dirty="0"/>
          </a:p>
          <a:p>
            <a:pPr lvl="1"/>
            <a:endParaRPr lang="tr-TR" dirty="0"/>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938650" y="3079084"/>
            <a:ext cx="965961" cy="352619"/>
          </a:xfrm>
          <a:prstGeom prst="rect">
            <a:avLst/>
          </a:prstGeom>
        </p:spPr>
      </p:pic>
      <p:pic>
        <p:nvPicPr>
          <p:cNvPr id="14" name="Picture 2" descr="http://researcher.watson.ibm.com/researcher/files/us-bbfinkel/tdl-eq1.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3207" y="2461477"/>
            <a:ext cx="4586651" cy="8953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5400000">
            <a:off x="7626874" y="2753400"/>
            <a:ext cx="299498" cy="1206833"/>
          </a:xfrm>
          <a:prstGeom prst="rect">
            <a:avLst/>
          </a:prstGeom>
        </p:spPr>
      </p:pic>
      <p:sp>
        <p:nvSpPr>
          <p:cNvPr id="4" name="TextBox 3"/>
          <p:cNvSpPr txBox="1"/>
          <p:nvPr/>
        </p:nvSpPr>
        <p:spPr>
          <a:xfrm>
            <a:off x="6407547" y="3728615"/>
            <a:ext cx="2952661" cy="646331"/>
          </a:xfrm>
          <a:prstGeom prst="rect">
            <a:avLst/>
          </a:prstGeom>
          <a:noFill/>
        </p:spPr>
        <p:txBody>
          <a:bodyPr wrap="square" rtlCol="0">
            <a:spAutoFit/>
          </a:bodyPr>
          <a:lstStyle/>
          <a:p>
            <a:pPr algn="just"/>
            <a:r>
              <a:rPr lang="tr-TR" dirty="0"/>
              <a:t>to change the weight from its </a:t>
            </a:r>
          </a:p>
          <a:p>
            <a:pPr algn="just"/>
            <a:r>
              <a:rPr lang="tr-TR" dirty="0"/>
              <a:t>value on the previous turn</a:t>
            </a:r>
            <a:endParaRPr lang="en-US" dirty="0"/>
          </a:p>
        </p:txBody>
      </p:sp>
      <p:pic>
        <p:nvPicPr>
          <p:cNvPr id="16" name="Picture 1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rot="5400000">
            <a:off x="9348262" y="2806699"/>
            <a:ext cx="236539" cy="953138"/>
          </a:xfrm>
          <a:prstGeom prst="rect">
            <a:avLst/>
          </a:prstGeom>
        </p:spPr>
      </p:pic>
      <p:sp>
        <p:nvSpPr>
          <p:cNvPr id="6" name="TextBox 5"/>
          <p:cNvSpPr txBox="1"/>
          <p:nvPr/>
        </p:nvSpPr>
        <p:spPr>
          <a:xfrm>
            <a:off x="7820866" y="3781893"/>
            <a:ext cx="3621312" cy="646331"/>
          </a:xfrm>
          <a:prstGeom prst="rect">
            <a:avLst/>
          </a:prstGeom>
          <a:noFill/>
        </p:spPr>
        <p:txBody>
          <a:bodyPr wrap="none" rtlCol="0">
            <a:spAutoFit/>
          </a:bodyPr>
          <a:lstStyle/>
          <a:p>
            <a:r>
              <a:rPr lang="tr-TR" dirty="0"/>
              <a:t>The difference between current and </a:t>
            </a:r>
          </a:p>
          <a:p>
            <a:r>
              <a:rPr lang="tr-TR" dirty="0"/>
              <a:t>previous turn’s board evaluations</a:t>
            </a:r>
            <a:endParaRPr lang="en-US" dirty="0"/>
          </a:p>
        </p:txBody>
      </p:sp>
      <p:cxnSp>
        <p:nvCxnSpPr>
          <p:cNvPr id="19" name="Straight Arrow Connector 18"/>
          <p:cNvCxnSpPr/>
          <p:nvPr/>
        </p:nvCxnSpPr>
        <p:spPr>
          <a:xfrm>
            <a:off x="8816634" y="3079084"/>
            <a:ext cx="0" cy="710718"/>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106215" y="3974423"/>
            <a:ext cx="1420838" cy="369332"/>
          </a:xfrm>
          <a:prstGeom prst="rect">
            <a:avLst/>
          </a:prstGeom>
          <a:noFill/>
        </p:spPr>
        <p:txBody>
          <a:bodyPr wrap="none" rtlCol="0">
            <a:spAutoFit/>
          </a:bodyPr>
          <a:lstStyle/>
          <a:p>
            <a:r>
              <a:rPr lang="tr-TR" dirty="0"/>
              <a:t>Learning rate</a:t>
            </a:r>
            <a:endParaRPr lang="en-US" dirty="0"/>
          </a:p>
        </p:txBody>
      </p:sp>
      <p:cxnSp>
        <p:nvCxnSpPr>
          <p:cNvPr id="23" name="Straight Arrow Connector 22"/>
          <p:cNvCxnSpPr/>
          <p:nvPr/>
        </p:nvCxnSpPr>
        <p:spPr>
          <a:xfrm>
            <a:off x="10587210" y="3139807"/>
            <a:ext cx="0" cy="64999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064346" y="4035146"/>
            <a:ext cx="4254819" cy="1754326"/>
          </a:xfrm>
          <a:prstGeom prst="rect">
            <a:avLst/>
          </a:prstGeom>
          <a:noFill/>
        </p:spPr>
        <p:txBody>
          <a:bodyPr wrap="square" rtlCol="0">
            <a:spAutoFit/>
          </a:bodyPr>
          <a:lstStyle/>
          <a:p>
            <a:r>
              <a:rPr lang="tr-TR" dirty="0"/>
              <a:t>Controls the decay of older estimates.</a:t>
            </a:r>
          </a:p>
          <a:p>
            <a:endParaRPr lang="tr-TR" dirty="0"/>
          </a:p>
          <a:p>
            <a:r>
              <a:rPr lang="tr-TR" dirty="0"/>
              <a:t>If =&gt; 0</a:t>
            </a:r>
          </a:p>
          <a:p>
            <a:r>
              <a:rPr lang="tr-TR" dirty="0"/>
              <a:t>  Corrects only the previous turn’s estimate</a:t>
            </a:r>
          </a:p>
          <a:p>
            <a:r>
              <a:rPr lang="tr-TR" dirty="0"/>
              <a:t>If =&gt; 1</a:t>
            </a:r>
          </a:p>
          <a:p>
            <a:r>
              <a:rPr lang="tr-TR" dirty="0"/>
              <a:t>  Attempts to correct all previous turns</a:t>
            </a:r>
          </a:p>
        </p:txBody>
      </p:sp>
      <p:cxnSp>
        <p:nvCxnSpPr>
          <p:cNvPr id="26" name="Straight Arrow Connector 25"/>
          <p:cNvCxnSpPr/>
          <p:nvPr/>
        </p:nvCxnSpPr>
        <p:spPr>
          <a:xfrm>
            <a:off x="11336357" y="3205908"/>
            <a:ext cx="0" cy="87033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7623854" y="4241494"/>
            <a:ext cx="4136004" cy="369332"/>
          </a:xfrm>
          <a:prstGeom prst="rect">
            <a:avLst/>
          </a:prstGeom>
          <a:noFill/>
        </p:spPr>
        <p:txBody>
          <a:bodyPr wrap="none" rtlCol="0">
            <a:spAutoFit/>
          </a:bodyPr>
          <a:lstStyle/>
          <a:p>
            <a:r>
              <a:rPr lang="tr-TR" dirty="0"/>
              <a:t>The gradient of NN output w.r.t to weights</a:t>
            </a:r>
          </a:p>
        </p:txBody>
      </p:sp>
      <p:sp>
        <p:nvSpPr>
          <p:cNvPr id="29" name="TextBox 28"/>
          <p:cNvSpPr txBox="1"/>
          <p:nvPr/>
        </p:nvSpPr>
        <p:spPr>
          <a:xfrm>
            <a:off x="8816634" y="366748"/>
            <a:ext cx="2943224" cy="1200329"/>
          </a:xfrm>
          <a:prstGeom prst="rect">
            <a:avLst/>
          </a:prstGeom>
          <a:noFill/>
        </p:spPr>
        <p:txBody>
          <a:bodyPr wrap="square" rtlCol="0">
            <a:spAutoFit/>
          </a:bodyPr>
          <a:lstStyle/>
          <a:p>
            <a:pPr marL="285750" indent="-285750">
              <a:buFont typeface="Arial" panose="020B0604020202020204" pitchFamily="34" charset="0"/>
              <a:buChar char="•"/>
            </a:pPr>
            <a:r>
              <a:rPr lang="tr-TR" dirty="0"/>
              <a:t>Pr(White wins)</a:t>
            </a:r>
          </a:p>
          <a:p>
            <a:pPr marL="285750" indent="-285750">
              <a:buFont typeface="Arial" panose="020B0604020202020204" pitchFamily="34" charset="0"/>
              <a:buChar char="•"/>
            </a:pPr>
            <a:r>
              <a:rPr lang="tr-TR" dirty="0"/>
              <a:t>Pr(White gammons)</a:t>
            </a:r>
            <a:endParaRPr lang="en-US" dirty="0"/>
          </a:p>
          <a:p>
            <a:pPr marL="285750" indent="-285750">
              <a:buFont typeface="Arial" panose="020B0604020202020204" pitchFamily="34" charset="0"/>
              <a:buChar char="•"/>
            </a:pPr>
            <a:r>
              <a:rPr lang="tr-TR" dirty="0"/>
              <a:t>Pr(Red wins)</a:t>
            </a:r>
            <a:endParaRPr lang="en-US" dirty="0"/>
          </a:p>
          <a:p>
            <a:pPr marL="285750" indent="-285750">
              <a:buFont typeface="Arial" panose="020B0604020202020204" pitchFamily="34" charset="0"/>
              <a:buChar char="•"/>
            </a:pPr>
            <a:r>
              <a:rPr lang="tr-TR" dirty="0"/>
              <a:t>Pr(Red gammons)</a:t>
            </a:r>
            <a:endParaRPr lang="en-US" dirty="0"/>
          </a:p>
        </p:txBody>
      </p:sp>
    </p:spTree>
    <p:extLst>
      <p:ext uri="{BB962C8B-B14F-4D97-AF65-F5344CB8AC3E}">
        <p14:creationId xmlns:p14="http://schemas.microsoft.com/office/powerpoint/2010/main" val="295157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8">
                                            <p:txEl>
                                              <p:pRg st="1" end="1"/>
                                            </p:txEl>
                                          </p:spTgt>
                                        </p:tgtEl>
                                        <p:attrNameLst>
                                          <p:attrName>style.visibility</p:attrName>
                                        </p:attrNameLst>
                                      </p:cBhvr>
                                      <p:to>
                                        <p:strVal val="visible"/>
                                      </p:to>
                                    </p:set>
                                  </p:childTnLst>
                                </p:cTn>
                              </p:par>
                              <p:par>
                                <p:cTn id="85" presetID="9" presetClass="emph" presetSubtype="0" nodeType="withEffect">
                                  <p:stCondLst>
                                    <p:cond delay="0"/>
                                  </p:stCondLst>
                                  <p:childTnLst>
                                    <p:set>
                                      <p:cBhvr>
                                        <p:cTn id="86" dur="indefinite"/>
                                        <p:tgtEl>
                                          <p:spTgt spid="8">
                                            <p:txEl>
                                              <p:pRg st="0" end="0"/>
                                            </p:txEl>
                                          </p:spTgt>
                                        </p:tgtEl>
                                        <p:attrNameLst>
                                          <p:attrName>style.opacity</p:attrName>
                                        </p:attrNameLst>
                                      </p:cBhvr>
                                      <p:to>
                                        <p:strVal val="0.5"/>
                                      </p:to>
                                    </p:set>
                                    <p:animEffect filter="image" prLst="opacity: 0.5">
                                      <p:cBhvr rctx="IE">
                                        <p:cTn id="87" dur="indefinite"/>
                                        <p:tgtEl>
                                          <p:spTgt spid="8">
                                            <p:txEl>
                                              <p:pRg st="0" end="0"/>
                                            </p:txEl>
                                          </p:spTgt>
                                        </p:tgtEl>
                                      </p:cBhvr>
                                    </p:animEffect>
                                  </p:childTnLst>
                                </p:cTn>
                              </p:par>
                              <p:par>
                                <p:cTn id="88" presetID="9" presetClass="emph" presetSubtype="0" nodeType="withEffect">
                                  <p:stCondLst>
                                    <p:cond delay="0"/>
                                  </p:stCondLst>
                                  <p:childTnLst>
                                    <p:set>
                                      <p:cBhvr>
                                        <p:cTn id="89" dur="indefinite"/>
                                        <p:tgtEl>
                                          <p:spTgt spid="13"/>
                                        </p:tgtEl>
                                        <p:attrNameLst>
                                          <p:attrName>style.opacity</p:attrName>
                                        </p:attrNameLst>
                                      </p:cBhvr>
                                      <p:to>
                                        <p:strVal val="0.5"/>
                                      </p:to>
                                    </p:set>
                                    <p:animEffect filter="image" prLst="opacity: 0.5">
                                      <p:cBhvr rctx="IE">
                                        <p:cTn id="90" dur="indefinite"/>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mph" presetSubtype="0" nodeType="clickEffect">
                                  <p:stCondLst>
                                    <p:cond delay="0"/>
                                  </p:stCondLst>
                                  <p:childTnLst>
                                    <p:set>
                                      <p:cBhvr>
                                        <p:cTn id="94" dur="indefinite"/>
                                        <p:tgtEl>
                                          <p:spTgt spid="8">
                                            <p:txEl>
                                              <p:pRg st="1" end="1"/>
                                            </p:txEl>
                                          </p:spTgt>
                                        </p:tgtEl>
                                        <p:attrNameLst>
                                          <p:attrName>style.opacity</p:attrName>
                                        </p:attrNameLst>
                                      </p:cBhvr>
                                      <p:to>
                                        <p:strVal val="0.5"/>
                                      </p:to>
                                    </p:set>
                                    <p:animEffect filter="image" prLst="opacity: 0.5">
                                      <p:cBhvr rctx="IE">
                                        <p:cTn id="95" dur="indefinite"/>
                                        <p:tgtEl>
                                          <p:spTgt spid="8">
                                            <p:txEl>
                                              <p:pRg st="1" end="1"/>
                                            </p:txEl>
                                          </p:spTgt>
                                        </p:tgtEl>
                                      </p:cBhvr>
                                    </p:animEffect>
                                  </p:childTnLst>
                                </p:cTn>
                              </p:par>
                              <p:par>
                                <p:cTn id="96" presetID="1" presetClass="entr" presetSubtype="0" fill="hold" nodeType="withEffect">
                                  <p:stCondLst>
                                    <p:cond delay="0"/>
                                  </p:stCondLst>
                                  <p:childTnLst>
                                    <p:set>
                                      <p:cBhvr>
                                        <p:cTn id="9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mph" presetSubtype="0" nodeType="clickEffect">
                                  <p:stCondLst>
                                    <p:cond delay="0"/>
                                  </p:stCondLst>
                                  <p:childTnLst>
                                    <p:set>
                                      <p:cBhvr>
                                        <p:cTn id="101" dur="indefinite"/>
                                        <p:tgtEl>
                                          <p:spTgt spid="8">
                                            <p:txEl>
                                              <p:pRg st="2" end="2"/>
                                            </p:txEl>
                                          </p:spTgt>
                                        </p:tgtEl>
                                        <p:attrNameLst>
                                          <p:attrName>style.opacity</p:attrName>
                                        </p:attrNameLst>
                                      </p:cBhvr>
                                      <p:to>
                                        <p:strVal val="0.5"/>
                                      </p:to>
                                    </p:set>
                                    <p:animEffect filter="image" prLst="opacity: 0.5">
                                      <p:cBhvr rctx="IE">
                                        <p:cTn id="102" dur="indefinite"/>
                                        <p:tgtEl>
                                          <p:spTgt spid="8">
                                            <p:txEl>
                                              <p:pRg st="2" end="2"/>
                                            </p:txEl>
                                          </p:spTgt>
                                        </p:tgtEl>
                                      </p:cBhvr>
                                    </p:animEffect>
                                  </p:childTnLst>
                                </p:cTn>
                              </p:par>
                              <p:par>
                                <p:cTn id="103" presetID="1" presetClass="entr" presetSubtype="0" fill="hold" nodeType="withEffect">
                                  <p:stCondLst>
                                    <p:cond delay="0"/>
                                  </p:stCondLst>
                                  <p:childTnLst>
                                    <p:set>
                                      <p:cBhvr>
                                        <p:cTn id="10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6" grpId="0"/>
      <p:bldP spid="6" grpId="1"/>
      <p:bldP spid="6" grpId="2"/>
      <p:bldP spid="20" grpId="0"/>
      <p:bldP spid="20" grpId="1"/>
      <p:bldP spid="20" grpId="2"/>
      <p:bldP spid="24" grpId="0"/>
      <p:bldP spid="24" grpId="1"/>
      <p:bldP spid="24" grpId="2"/>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p:pic>
        <p:nvPicPr>
          <p:cNvPr id="5" name="Picture 12" descr="Table 1. Results of testing TD-Gammon&#10;in play against world-class human opponents."/>
          <p:cNvPicPr>
            <a:picLocks noChangeAspect="1" noChangeArrowheads="1"/>
          </p:cNvPicPr>
          <p:nvPr/>
        </p:nvPicPr>
        <p:blipFill rotWithShape="1">
          <a:blip r:embed="rId3">
            <a:extLst>
              <a:ext uri="{28A0092B-C50C-407E-A947-70E740481C1C}">
                <a14:useLocalDpi xmlns:a14="http://schemas.microsoft.com/office/drawing/2010/main" val="0"/>
              </a:ext>
            </a:extLst>
          </a:blip>
          <a:srcRect b="26752"/>
          <a:stretch/>
        </p:blipFill>
        <p:spPr bwMode="auto">
          <a:xfrm>
            <a:off x="1939047" y="1931902"/>
            <a:ext cx="8284723" cy="36214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00632" y="1421049"/>
            <a:ext cx="7961552" cy="5288906"/>
            <a:chOff x="6576000" y="1498870"/>
            <a:chExt cx="6055981" cy="4023023"/>
          </a:xfrm>
        </p:grpSpPr>
        <p:pic>
          <p:nvPicPr>
            <p:cNvPr id="11" name="Picture 6" descr="http://researcher.watson.ibm.com/researcher/files/us-bbfinkel/tdl-fig3.gif"/>
            <p:cNvPicPr>
              <a:picLocks noChangeAspect="1" noChangeArrowheads="1"/>
            </p:cNvPicPr>
            <p:nvPr/>
          </p:nvPicPr>
          <p:blipFill rotWithShape="1">
            <a:blip r:embed="rId4">
              <a:extLst>
                <a:ext uri="{28A0092B-C50C-407E-A947-70E740481C1C}">
                  <a14:useLocalDpi xmlns:a14="http://schemas.microsoft.com/office/drawing/2010/main" val="0"/>
                </a:ext>
              </a:extLst>
            </a:blip>
            <a:srcRect b="29825"/>
            <a:stretch/>
          </p:blipFill>
          <p:spPr bwMode="auto">
            <a:xfrm>
              <a:off x="6576000" y="1498870"/>
              <a:ext cx="6055981" cy="2732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researcher.watson.ibm.com/researcher/files/us-bbfinkel/tdl-tab3.gif"/>
            <p:cNvPicPr>
              <a:picLocks noChangeAspect="1" noChangeArrowheads="1"/>
            </p:cNvPicPr>
            <p:nvPr/>
          </p:nvPicPr>
          <p:blipFill rotWithShape="1">
            <a:blip r:embed="rId5">
              <a:extLst>
                <a:ext uri="{28A0092B-C50C-407E-A947-70E740481C1C}">
                  <a14:useLocalDpi xmlns:a14="http://schemas.microsoft.com/office/drawing/2010/main" val="0"/>
                </a:ext>
              </a:extLst>
            </a:blip>
            <a:srcRect b="49995"/>
            <a:stretch/>
          </p:blipFill>
          <p:spPr bwMode="auto">
            <a:xfrm>
              <a:off x="7537065" y="4702657"/>
              <a:ext cx="4133850" cy="819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553574" y="4309288"/>
              <a:ext cx="2100832" cy="369332"/>
            </a:xfrm>
            <a:prstGeom prst="rect">
              <a:avLst/>
            </a:prstGeom>
            <a:noFill/>
          </p:spPr>
          <p:txBody>
            <a:bodyPr wrap="none" rtlCol="0">
              <a:spAutoFit/>
            </a:bodyPr>
            <a:lstStyle/>
            <a:p>
              <a:r>
                <a:rPr lang="en-US" dirty="0" err="1"/>
                <a:t>Wh</a:t>
              </a:r>
              <a:r>
                <a:rPr lang="tr-TR" dirty="0"/>
                <a:t>ite is to play 4 - 4</a:t>
              </a:r>
              <a:endParaRPr lang="en-US" dirty="0"/>
            </a:p>
          </p:txBody>
        </p:sp>
      </p:grpSp>
      <p:sp>
        <p:nvSpPr>
          <p:cNvPr id="3" name="TextBox 2"/>
          <p:cNvSpPr txBox="1"/>
          <p:nvPr/>
        </p:nvSpPr>
        <p:spPr>
          <a:xfrm>
            <a:off x="1939047" y="5834850"/>
            <a:ext cx="7476534" cy="1015663"/>
          </a:xfrm>
          <a:prstGeom prst="rect">
            <a:avLst/>
          </a:prstGeom>
          <a:noFill/>
        </p:spPr>
        <p:txBody>
          <a:bodyPr wrap="none" rtlCol="0">
            <a:spAutoFit/>
          </a:bodyPr>
          <a:lstStyle/>
          <a:p>
            <a:r>
              <a:rPr lang="tr-TR" sz="2000" b="1" dirty="0"/>
              <a:t>Addition!</a:t>
            </a:r>
          </a:p>
          <a:p>
            <a:r>
              <a:rPr lang="tr-TR" sz="2000" dirty="0"/>
              <a:t>Later in TDG 3.0 using 160 hidden nodes and a selective 3-ply  search, </a:t>
            </a:r>
          </a:p>
          <a:p>
            <a:r>
              <a:rPr lang="tr-TR" sz="2000" dirty="0"/>
              <a:t>managed to beat Kazaros +6pts /20 games</a:t>
            </a:r>
            <a:endParaRPr lang="en-US" sz="2000" dirty="0"/>
          </a:p>
        </p:txBody>
      </p:sp>
    </p:spTree>
    <p:extLst>
      <p:ext uri="{BB962C8B-B14F-4D97-AF65-F5344CB8AC3E}">
        <p14:creationId xmlns:p14="http://schemas.microsoft.com/office/powerpoint/2010/main" val="748399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sp>
        <p:nvSpPr>
          <p:cNvPr id="15" name="Content Placeholder 14"/>
          <p:cNvSpPr>
            <a:spLocks noGrp="1"/>
          </p:cNvSpPr>
          <p:nvPr>
            <p:ph idx="1"/>
          </p:nvPr>
        </p:nvSpPr>
        <p:spPr>
          <a:xfrm>
            <a:off x="147018" y="1205892"/>
            <a:ext cx="10972800" cy="5652108"/>
          </a:xfrm>
        </p:spPr>
        <p:txBody>
          <a:bodyPr/>
          <a:lstStyle/>
          <a:p>
            <a:r>
              <a:rPr lang="tr-TR" dirty="0"/>
              <a:t>Context-free</a:t>
            </a:r>
          </a:p>
          <a:p>
            <a:pPr lvl="1"/>
            <a:r>
              <a:rPr lang="tr-TR" dirty="0"/>
              <a:t>Input only from sensory data</a:t>
            </a:r>
          </a:p>
          <a:p>
            <a:pPr lvl="1"/>
            <a:r>
              <a:rPr lang="tr-TR" dirty="0"/>
              <a:t>Deep Q-network (DQN) = Q-learning + CNN</a:t>
            </a:r>
          </a:p>
          <a:p>
            <a:r>
              <a:rPr lang="tr-TR" dirty="0"/>
              <a:t>Main goal</a:t>
            </a:r>
          </a:p>
          <a:p>
            <a:pPr lvl="1"/>
            <a:r>
              <a:rPr lang="tr-TR" dirty="0"/>
              <a:t>Successfully learn to play as much games as possible.</a:t>
            </a:r>
          </a:p>
          <a:p>
            <a:pPr lvl="1"/>
            <a:r>
              <a:rPr lang="tr-TR" dirty="0"/>
              <a:t>7 Atari games, implemented in the Arcade Learning Environment</a:t>
            </a:r>
          </a:p>
          <a:p>
            <a:r>
              <a:rPr lang="tr-TR" dirty="0"/>
              <a:t>Using RL and DL together seems problematic</a:t>
            </a:r>
          </a:p>
          <a:p>
            <a:pPr lvl="1"/>
            <a:r>
              <a:rPr lang="tr-TR" dirty="0"/>
              <a:t>Highly correlated states     vs     data samples are independent</a:t>
            </a:r>
          </a:p>
          <a:p>
            <a:pPr lvl="1"/>
            <a:r>
              <a:rPr lang="tr-TR" dirty="0"/>
              <a:t>Distribution changes          vs     fixed underliying distribution</a:t>
            </a:r>
          </a:p>
          <a:p>
            <a:r>
              <a:rPr lang="tr-TR" dirty="0"/>
              <a:t>Experience replay mechanism</a:t>
            </a:r>
          </a:p>
          <a:p>
            <a:pPr lvl="1"/>
            <a:r>
              <a:rPr lang="tr-TR" dirty="0"/>
              <a:t>Randomly sample previous transition = smooth the distribution</a:t>
            </a:r>
          </a:p>
          <a:p>
            <a:pPr lvl="1"/>
            <a:endParaRPr lang="tr-TR" dirty="0"/>
          </a:p>
        </p:txBody>
      </p:sp>
      <p:pic>
        <p:nvPicPr>
          <p:cNvPr id="31" name="Picture 30"/>
          <p:cNvPicPr>
            <a:picLocks noChangeAspect="1"/>
          </p:cNvPicPr>
          <p:nvPr/>
        </p:nvPicPr>
        <p:blipFill>
          <a:blip r:embed="rId3"/>
          <a:stretch>
            <a:fillRect/>
          </a:stretch>
        </p:blipFill>
        <p:spPr>
          <a:xfrm flipH="1">
            <a:off x="10217497" y="1739121"/>
            <a:ext cx="1620000" cy="1067141"/>
          </a:xfrm>
          <a:prstGeom prst="rect">
            <a:avLst/>
          </a:prstGeom>
        </p:spPr>
      </p:pic>
      <p:pic>
        <p:nvPicPr>
          <p:cNvPr id="33" name="Picture 32"/>
          <p:cNvPicPr>
            <a:picLocks noChangeAspect="1"/>
          </p:cNvPicPr>
          <p:nvPr/>
        </p:nvPicPr>
        <p:blipFill>
          <a:blip r:embed="rId4"/>
          <a:stretch>
            <a:fillRect/>
          </a:stretch>
        </p:blipFill>
        <p:spPr>
          <a:xfrm>
            <a:off x="10217497" y="3025745"/>
            <a:ext cx="1620000" cy="1068409"/>
          </a:xfrm>
          <a:prstGeom prst="rect">
            <a:avLst/>
          </a:prstGeom>
        </p:spPr>
      </p:pic>
      <p:pic>
        <p:nvPicPr>
          <p:cNvPr id="34" name="Picture 33"/>
          <p:cNvPicPr>
            <a:picLocks noChangeAspect="1"/>
          </p:cNvPicPr>
          <p:nvPr/>
        </p:nvPicPr>
        <p:blipFill>
          <a:blip r:embed="rId5"/>
          <a:stretch>
            <a:fillRect/>
          </a:stretch>
        </p:blipFill>
        <p:spPr>
          <a:xfrm>
            <a:off x="10217497" y="4313637"/>
            <a:ext cx="1620000" cy="1063816"/>
          </a:xfrm>
          <a:prstGeom prst="rect">
            <a:avLst/>
          </a:prstGeom>
        </p:spPr>
      </p:pic>
    </p:spTree>
    <p:extLst>
      <p:ext uri="{BB962C8B-B14F-4D97-AF65-F5344CB8AC3E}">
        <p14:creationId xmlns:p14="http://schemas.microsoft.com/office/powerpoint/2010/main" val="2558041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xEl>
                                              <p:pRg st="0" end="0"/>
                                            </p:txEl>
                                          </p:spTgt>
                                        </p:tgtEl>
                                        <p:attrNameLst>
                                          <p:attrName>style.opacity</p:attrName>
                                        </p:attrNameLst>
                                      </p:cBhvr>
                                      <p:to>
                                        <p:strVal val="0.5"/>
                                      </p:to>
                                    </p:set>
                                    <p:animEffect filter="image" prLst="opacity: 0.5">
                                      <p:cBhvr rctx="IE">
                                        <p:cTn id="7" dur="indefinite"/>
                                        <p:tgtEl>
                                          <p:spTgt spid="1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15">
                                            <p:txEl>
                                              <p:pRg st="1" end="1"/>
                                            </p:txEl>
                                          </p:spTgt>
                                        </p:tgtEl>
                                        <p:attrNameLst>
                                          <p:attrName>style.opacity</p:attrName>
                                        </p:attrNameLst>
                                      </p:cBhvr>
                                      <p:to>
                                        <p:strVal val="0.5"/>
                                      </p:to>
                                    </p:set>
                                    <p:animEffect filter="image" prLst="opacity: 0.5">
                                      <p:cBhvr rctx="IE">
                                        <p:cTn id="14" dur="indefinite"/>
                                        <p:tgtEl>
                                          <p:spTgt spid="15">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5">
                                            <p:txEl>
                                              <p:pRg st="2" end="2"/>
                                            </p:txEl>
                                          </p:spTgt>
                                        </p:tgtEl>
                                        <p:attrNameLst>
                                          <p:attrName>style.opacity</p:attrName>
                                        </p:attrNameLst>
                                      </p:cBhvr>
                                      <p:to>
                                        <p:strVal val="0.5"/>
                                      </p:to>
                                    </p:set>
                                    <p:animEffect filter="image" prLst="opacity: 0.5">
                                      <p:cBhvr rctx="IE">
                                        <p:cTn id="21" dur="indefinite"/>
                                        <p:tgtEl>
                                          <p:spTgt spid="15">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5">
                                            <p:txEl>
                                              <p:pRg st="3" end="3"/>
                                            </p:txEl>
                                          </p:spTgt>
                                        </p:tgtEl>
                                        <p:attrNameLst>
                                          <p:attrName>style.opacity</p:attrName>
                                        </p:attrNameLst>
                                      </p:cBhvr>
                                      <p:to>
                                        <p:strVal val="0.5"/>
                                      </p:to>
                                    </p:set>
                                    <p:animEffect filter="image" prLst="opacity: 0.5">
                                      <p:cBhvr rctx="IE">
                                        <p:cTn id="28" dur="indefinite"/>
                                        <p:tgtEl>
                                          <p:spTgt spid="15">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15">
                                            <p:txEl>
                                              <p:pRg st="4" end="4"/>
                                            </p:txEl>
                                          </p:spTgt>
                                        </p:tgtEl>
                                        <p:attrNameLst>
                                          <p:attrName>style.opacity</p:attrName>
                                        </p:attrNameLst>
                                      </p:cBhvr>
                                      <p:to>
                                        <p:strVal val="0.5"/>
                                      </p:to>
                                    </p:set>
                                    <p:animEffect filter="image" prLst="opacity: 0.5">
                                      <p:cBhvr rctx="IE">
                                        <p:cTn id="35" dur="indefinite"/>
                                        <p:tgtEl>
                                          <p:spTgt spid="15">
                                            <p:txEl>
                                              <p:pRg st="4" end="4"/>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15">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15">
                                            <p:txEl>
                                              <p:pRg st="5" end="5"/>
                                            </p:txEl>
                                          </p:spTgt>
                                        </p:tgtEl>
                                        <p:attrNameLst>
                                          <p:attrName>style.opacity</p:attrName>
                                        </p:attrNameLst>
                                      </p:cBhvr>
                                      <p:to>
                                        <p:strVal val="0.5"/>
                                      </p:to>
                                    </p:set>
                                    <p:animEffect filter="image" prLst="opacity: 0.5">
                                      <p:cBhvr rctx="IE">
                                        <p:cTn id="48" dur="indefinite"/>
                                        <p:tgtEl>
                                          <p:spTgt spid="15">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15">
                                            <p:txEl>
                                              <p:pRg st="6" end="6"/>
                                            </p:txEl>
                                          </p:spTgt>
                                        </p:tgtEl>
                                        <p:attrNameLst>
                                          <p:attrName>style.opacity</p:attrName>
                                        </p:attrNameLst>
                                      </p:cBhvr>
                                      <p:to>
                                        <p:strVal val="0.5"/>
                                      </p:to>
                                    </p:set>
                                    <p:animEffect filter="image" prLst="opacity: 0.5">
                                      <p:cBhvr rctx="IE">
                                        <p:cTn id="55" dur="indefinite"/>
                                        <p:tgtEl>
                                          <p:spTgt spid="15">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15">
                                            <p:txEl>
                                              <p:pRg st="7" end="7"/>
                                            </p:txEl>
                                          </p:spTgt>
                                        </p:tgtEl>
                                        <p:attrNameLst>
                                          <p:attrName>style.opacity</p:attrName>
                                        </p:attrNameLst>
                                      </p:cBhvr>
                                      <p:to>
                                        <p:strVal val="0.5"/>
                                      </p:to>
                                    </p:set>
                                    <p:animEffect filter="image" prLst="opacity: 0.5">
                                      <p:cBhvr rctx="IE">
                                        <p:cTn id="62" dur="indefinite"/>
                                        <p:tgtEl>
                                          <p:spTgt spid="15">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15">
                                            <p:txEl>
                                              <p:pRg st="8" end="8"/>
                                            </p:txEl>
                                          </p:spTgt>
                                        </p:tgtEl>
                                        <p:attrNameLst>
                                          <p:attrName>style.opacity</p:attrName>
                                        </p:attrNameLst>
                                      </p:cBhvr>
                                      <p:to>
                                        <p:strVal val="0.5"/>
                                      </p:to>
                                    </p:set>
                                    <p:animEffect filter="image" prLst="opacity: 0.5">
                                      <p:cBhvr rctx="IE">
                                        <p:cTn id="69" dur="indefinite"/>
                                        <p:tgtEl>
                                          <p:spTgt spid="15">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mph" presetSubtype="0" nodeType="clickEffect">
                                  <p:stCondLst>
                                    <p:cond delay="0"/>
                                  </p:stCondLst>
                                  <p:childTnLst>
                                    <p:set>
                                      <p:cBhvr>
                                        <p:cTn id="75" dur="indefinite"/>
                                        <p:tgtEl>
                                          <p:spTgt spid="15">
                                            <p:txEl>
                                              <p:pRg st="9" end="9"/>
                                            </p:txEl>
                                          </p:spTgt>
                                        </p:tgtEl>
                                        <p:attrNameLst>
                                          <p:attrName>style.opacity</p:attrName>
                                        </p:attrNameLst>
                                      </p:cBhvr>
                                      <p:to>
                                        <p:strVal val="0.5"/>
                                      </p:to>
                                    </p:set>
                                    <p:animEffect filter="image" prLst="opacity: 0.5">
                                      <p:cBhvr rctx="IE">
                                        <p:cTn id="76" dur="indefinite"/>
                                        <p:tgtEl>
                                          <p:spTgt spid="15">
                                            <p:txEl>
                                              <p:pRg st="9" end="9"/>
                                            </p:txEl>
                                          </p:spTgt>
                                        </p:tgtEl>
                                      </p:cBhvr>
                                    </p:animEffect>
                                  </p:childTnLst>
                                </p:cTn>
                              </p:par>
                              <p:par>
                                <p:cTn id="77" presetID="1" presetClass="entr" presetSubtype="0" fill="hold" nodeType="withEffect">
                                  <p:stCondLst>
                                    <p:cond delay="0"/>
                                  </p:stCondLst>
                                  <p:childTnLst>
                                    <p:set>
                                      <p:cBhvr>
                                        <p:cTn id="7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6"/>
          <a:srcRect t="278" r="20826" b="262"/>
          <a:stretch/>
        </p:blipFill>
        <p:spPr>
          <a:xfrm>
            <a:off x="0" y="1638993"/>
            <a:ext cx="5240215" cy="3294940"/>
          </a:xfrm>
          <a:prstGeom prst="rect">
            <a:avLst/>
          </a:prstGeom>
        </p:spPr>
      </p:pic>
      <p:cxnSp>
        <p:nvCxnSpPr>
          <p:cNvPr id="7" name="Straight Connector 6"/>
          <p:cNvCxnSpPr>
            <a:cxnSpLocks/>
          </p:cNvCxnSpPr>
          <p:nvPr/>
        </p:nvCxnSpPr>
        <p:spPr>
          <a:xfrm>
            <a:off x="5258891" y="0"/>
            <a:ext cx="0" cy="6858000"/>
          </a:xfrm>
          <a:prstGeom prst="line">
            <a:avLst/>
          </a:prstGeom>
        </p:spPr>
        <p:style>
          <a:lnRef idx="3">
            <a:schemeClr val="dk1"/>
          </a:lnRef>
          <a:fillRef idx="0">
            <a:schemeClr val="dk1"/>
          </a:fillRef>
          <a:effectRef idx="2">
            <a:schemeClr val="dk1"/>
          </a:effectRef>
          <a:fontRef idx="minor">
            <a:schemeClr val="tx1"/>
          </a:fontRef>
        </p:style>
      </p:cxnSp>
      <p:grpSp>
        <p:nvGrpSpPr>
          <p:cNvPr id="24" name="Group 23"/>
          <p:cNvGrpSpPr/>
          <p:nvPr/>
        </p:nvGrpSpPr>
        <p:grpSpPr>
          <a:xfrm>
            <a:off x="7829807" y="1178079"/>
            <a:ext cx="2203520" cy="1289328"/>
            <a:chOff x="7842944" y="1354720"/>
            <a:chExt cx="1758348" cy="984443"/>
          </a:xfrm>
        </p:grpSpPr>
        <p:grpSp>
          <p:nvGrpSpPr>
            <p:cNvPr id="13" name="Group 12"/>
            <p:cNvGrpSpPr/>
            <p:nvPr/>
          </p:nvGrpSpPr>
          <p:grpSpPr>
            <a:xfrm>
              <a:off x="7842944" y="1724053"/>
              <a:ext cx="1623917" cy="615110"/>
              <a:chOff x="7449539" y="1915439"/>
              <a:chExt cx="1623917" cy="615110"/>
            </a:xfrm>
          </p:grpSpPr>
          <p:grpSp>
            <p:nvGrpSpPr>
              <p:cNvPr id="12" name="Group 11"/>
              <p:cNvGrpSpPr/>
              <p:nvPr/>
            </p:nvGrpSpPr>
            <p:grpSpPr>
              <a:xfrm>
                <a:off x="7449539" y="1915440"/>
                <a:ext cx="811959" cy="615109"/>
                <a:chOff x="6046042" y="1638993"/>
                <a:chExt cx="1020728" cy="978196"/>
              </a:xfrm>
            </p:grpSpPr>
            <p:sp>
              <p:nvSpPr>
                <p:cNvPr id="11" name="Rectangle 10"/>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 name="Group 18"/>
              <p:cNvGrpSpPr/>
              <p:nvPr/>
            </p:nvGrpSpPr>
            <p:grpSpPr>
              <a:xfrm>
                <a:off x="8261497" y="1915439"/>
                <a:ext cx="811959" cy="615109"/>
                <a:chOff x="6046042" y="1638993"/>
                <a:chExt cx="1020728" cy="978196"/>
              </a:xfrm>
            </p:grpSpPr>
            <p:sp>
              <p:nvSpPr>
                <p:cNvPr id="20" name="Rectangle 19"/>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Rectangle 2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4" name="TextBox 13"/>
            <p:cNvSpPr txBox="1"/>
            <p:nvPr/>
          </p:nvSpPr>
          <p:spPr>
            <a:xfrm>
              <a:off x="7950647" y="1354720"/>
              <a:ext cx="1650645" cy="369332"/>
            </a:xfrm>
            <a:prstGeom prst="rect">
              <a:avLst/>
            </a:prstGeom>
            <a:noFill/>
          </p:spPr>
          <p:txBody>
            <a:bodyPr wrap="none" rtlCol="0">
              <a:spAutoFit/>
            </a:bodyPr>
            <a:lstStyle/>
            <a:p>
              <a:r>
                <a:rPr lang="tr-TR" dirty="0"/>
                <a:t>Replay memory</a:t>
              </a:r>
              <a:endParaRPr lang="en-US" dirty="0"/>
            </a:p>
          </p:txBody>
        </p:sp>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2636" y="2873747"/>
            <a:ext cx="2709366" cy="1896556"/>
          </a:xfrm>
          <a:prstGeom prst="rect">
            <a:avLst/>
          </a:prstGeom>
        </p:spPr>
      </p:pic>
      <p:sp>
        <p:nvSpPr>
          <p:cNvPr id="28" name="Arrow: Right 27"/>
          <p:cNvSpPr/>
          <p:nvPr/>
        </p:nvSpPr>
        <p:spPr>
          <a:xfrm flipH="1">
            <a:off x="5257482" y="1932914"/>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 name="Arrow: Right 30"/>
          <p:cNvSpPr/>
          <p:nvPr/>
        </p:nvSpPr>
        <p:spPr>
          <a:xfrm flipH="1">
            <a:off x="5251407" y="2384777"/>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 name="Rectangle 28"/>
          <p:cNvSpPr/>
          <p:nvPr/>
        </p:nvSpPr>
        <p:spPr>
          <a:xfrm>
            <a:off x="7081834" y="2016128"/>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30" name="Rectangle 29"/>
          <p:cNvSpPr/>
          <p:nvPr/>
        </p:nvSpPr>
        <p:spPr>
          <a:xfrm>
            <a:off x="10119243" y="1971645"/>
            <a:ext cx="1530556" cy="826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cxnSp>
        <p:nvCxnSpPr>
          <p:cNvPr id="33" name="Straight Arrow Connector 32"/>
          <p:cNvCxnSpPr>
            <a:cxnSpLocks/>
            <a:endCxn id="30" idx="1"/>
          </p:cNvCxnSpPr>
          <p:nvPr/>
        </p:nvCxnSpPr>
        <p:spPr>
          <a:xfrm>
            <a:off x="8629327" y="2384777"/>
            <a:ext cx="148991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58106" y="1962218"/>
            <a:ext cx="1411156" cy="369332"/>
          </a:xfrm>
          <a:prstGeom prst="rect">
            <a:avLst/>
          </a:prstGeom>
          <a:noFill/>
        </p:spPr>
        <p:txBody>
          <a:bodyPr wrap="none" rtlCol="0">
            <a:spAutoFit/>
          </a:bodyPr>
          <a:lstStyle/>
          <a:p>
            <a:r>
              <a:rPr lang="tr-TR" dirty="0"/>
              <a:t>Game screen</a:t>
            </a:r>
            <a:endParaRPr lang="en-US" dirty="0"/>
          </a:p>
        </p:txBody>
      </p:sp>
      <p:grpSp>
        <p:nvGrpSpPr>
          <p:cNvPr id="42" name="Group 41"/>
          <p:cNvGrpSpPr/>
          <p:nvPr/>
        </p:nvGrpSpPr>
        <p:grpSpPr>
          <a:xfrm>
            <a:off x="5992521" y="650852"/>
            <a:ext cx="3915363" cy="3195263"/>
            <a:chOff x="5925571" y="1561672"/>
            <a:chExt cx="3915363" cy="3195263"/>
          </a:xfrm>
        </p:grpSpPr>
        <p:pic>
          <p:nvPicPr>
            <p:cNvPr id="38" name="Picture 37"/>
            <p:cNvPicPr>
              <a:picLocks noChangeAspect="1"/>
            </p:cNvPicPr>
            <p:nvPr/>
          </p:nvPicPr>
          <p:blipFill rotWithShape="1">
            <a:blip r:embed="rId8"/>
            <a:srcRect r="68038"/>
            <a:stretch/>
          </p:blipFill>
          <p:spPr>
            <a:xfrm>
              <a:off x="9392400" y="1561672"/>
              <a:ext cx="448534" cy="3168000"/>
            </a:xfrm>
            <a:prstGeom prst="rect">
              <a:avLst/>
            </a:prstGeom>
          </p:spPr>
        </p:pic>
        <p:sp>
          <p:nvSpPr>
            <p:cNvPr id="36" name="Rectangle 35"/>
            <p:cNvSpPr/>
            <p:nvPr/>
          </p:nvSpPr>
          <p:spPr>
            <a:xfrm>
              <a:off x="5925571" y="1561672"/>
              <a:ext cx="2974416" cy="3195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Deep Q Network</a:t>
              </a:r>
            </a:p>
            <a:p>
              <a:pPr algn="ctr"/>
              <a:r>
                <a:rPr lang="tr-TR" dirty="0"/>
                <a:t>For playing</a:t>
              </a:r>
              <a:endParaRPr lang="en-US" dirty="0"/>
            </a:p>
          </p:txBody>
        </p:sp>
        <p:cxnSp>
          <p:nvCxnSpPr>
            <p:cNvPr id="41" name="Straight Connector 40"/>
            <p:cNvCxnSpPr/>
            <p:nvPr/>
          </p:nvCxnSpPr>
          <p:spPr>
            <a:xfrm flipH="1">
              <a:off x="8899987" y="459053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899987" y="443401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888098" y="36102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8899986" y="374409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899986" y="389031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899986" y="408596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899987" y="425072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8916461" y="338370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8916461" y="322718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8928348" y="236014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16460" y="2537263"/>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916460" y="2683484"/>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8916460" y="28791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8916461" y="304389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909475" y="170935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8909475" y="186793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916458" y="2039896"/>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916459" y="2172737"/>
              <a:ext cx="492413"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8" name="Connector: Elbow 67"/>
          <p:cNvCxnSpPr>
            <a:cxnSpLocks/>
            <a:endCxn id="36" idx="0"/>
          </p:cNvCxnSpPr>
          <p:nvPr/>
        </p:nvCxnSpPr>
        <p:spPr>
          <a:xfrm rot="5400000">
            <a:off x="7426146" y="-416658"/>
            <a:ext cx="1121094" cy="1013927"/>
          </a:xfrm>
          <a:prstGeom prst="bentConnector3">
            <a:avLst>
              <a:gd name="adj1" fmla="val 69868"/>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348769" y="2311924"/>
            <a:ext cx="299498" cy="1206833"/>
          </a:xfrm>
          <a:prstGeom prst="rect">
            <a:avLst/>
          </a:prstGeom>
        </p:spPr>
      </p:pic>
      <p:grpSp>
        <p:nvGrpSpPr>
          <p:cNvPr id="116" name="Group 115"/>
          <p:cNvGrpSpPr/>
          <p:nvPr/>
        </p:nvGrpSpPr>
        <p:grpSpPr>
          <a:xfrm>
            <a:off x="8847333" y="3929668"/>
            <a:ext cx="3266672" cy="1203997"/>
            <a:chOff x="7753020" y="4282403"/>
            <a:chExt cx="3290118" cy="1602582"/>
          </a:xfrm>
        </p:grpSpPr>
        <p:sp>
          <p:nvSpPr>
            <p:cNvPr id="110" name="Rectangle 109"/>
            <p:cNvSpPr/>
            <p:nvPr/>
          </p:nvSpPr>
          <p:spPr>
            <a:xfrm>
              <a:off x="7753020" y="4282403"/>
              <a:ext cx="3290118" cy="1602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0" name="Rectangle 89"/>
            <p:cNvSpPr/>
            <p:nvPr/>
          </p:nvSpPr>
          <p:spPr>
            <a:xfrm>
              <a:off x="7912319" y="4801206"/>
              <a:ext cx="1698160" cy="9431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Action with highest Q-value</a:t>
              </a:r>
              <a:endParaRPr lang="en-US" dirty="0"/>
            </a:p>
          </p:txBody>
        </p:sp>
        <p:sp>
          <p:nvSpPr>
            <p:cNvPr id="114" name="Rectangle 113"/>
            <p:cNvSpPr/>
            <p:nvPr/>
          </p:nvSpPr>
          <p:spPr>
            <a:xfrm>
              <a:off x="9864861" y="4822200"/>
              <a:ext cx="1037295" cy="9221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Random action</a:t>
              </a:r>
              <a:endParaRPr lang="en-US" dirty="0"/>
            </a:p>
          </p:txBody>
        </p:sp>
        <p:pic>
          <p:nvPicPr>
            <p:cNvPr id="115" name="Picture 1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912319" y="4405060"/>
              <a:ext cx="2683428" cy="227048"/>
            </a:xfrm>
            <a:prstGeom prst="rect">
              <a:avLst/>
            </a:prstGeom>
          </p:spPr>
        </p:pic>
      </p:grpSp>
      <p:cxnSp>
        <p:nvCxnSpPr>
          <p:cNvPr id="124" name="Connector: Elbow 123"/>
          <p:cNvCxnSpPr>
            <a:cxnSpLocks/>
            <a:stCxn id="38" idx="3"/>
          </p:cNvCxnSpPr>
          <p:nvPr/>
        </p:nvCxnSpPr>
        <p:spPr>
          <a:xfrm>
            <a:off x="9907884" y="2234852"/>
            <a:ext cx="896339" cy="1676150"/>
          </a:xfrm>
          <a:prstGeom prst="bent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9919773" y="1837034"/>
            <a:ext cx="1478290" cy="369332"/>
          </a:xfrm>
          <a:prstGeom prst="rect">
            <a:avLst/>
          </a:prstGeom>
          <a:noFill/>
        </p:spPr>
        <p:txBody>
          <a:bodyPr wrap="none" rtlCol="0">
            <a:spAutoFit/>
          </a:bodyPr>
          <a:lstStyle/>
          <a:p>
            <a:r>
              <a:rPr lang="tr-TR" dirty="0"/>
              <a:t>Pick an action</a:t>
            </a:r>
            <a:endParaRPr lang="en-US" dirty="0"/>
          </a:p>
        </p:txBody>
      </p:sp>
      <p:sp>
        <p:nvSpPr>
          <p:cNvPr id="128" name="TextBox 127"/>
          <p:cNvSpPr txBox="1"/>
          <p:nvPr/>
        </p:nvSpPr>
        <p:spPr>
          <a:xfrm>
            <a:off x="6924526" y="-52431"/>
            <a:ext cx="1449115" cy="369332"/>
          </a:xfrm>
          <a:prstGeom prst="rect">
            <a:avLst/>
          </a:prstGeom>
          <a:noFill/>
        </p:spPr>
        <p:txBody>
          <a:bodyPr wrap="none" rtlCol="0">
            <a:spAutoFit/>
          </a:bodyPr>
          <a:lstStyle/>
          <a:p>
            <a:r>
              <a:rPr lang="tr-TR" dirty="0"/>
              <a:t>preprocessed</a:t>
            </a:r>
            <a:endParaRPr lang="en-US" dirty="0"/>
          </a:p>
        </p:txBody>
      </p:sp>
      <p:sp>
        <p:nvSpPr>
          <p:cNvPr id="132" name="Rectangle 131"/>
          <p:cNvSpPr/>
          <p:nvPr/>
        </p:nvSpPr>
        <p:spPr>
          <a:xfrm>
            <a:off x="8157326" y="6430161"/>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cxnSp>
        <p:nvCxnSpPr>
          <p:cNvPr id="1027" name="Connector: Elbow 1026"/>
          <p:cNvCxnSpPr>
            <a:stCxn id="110" idx="2"/>
            <a:endCxn id="132" idx="0"/>
          </p:cNvCxnSpPr>
          <p:nvPr/>
        </p:nvCxnSpPr>
        <p:spPr>
          <a:xfrm rot="5400000">
            <a:off x="9052323" y="5001815"/>
            <a:ext cx="1296496" cy="156019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9289117" y="5389862"/>
            <a:ext cx="788999" cy="369332"/>
          </a:xfrm>
          <a:prstGeom prst="rect">
            <a:avLst/>
          </a:prstGeom>
          <a:noFill/>
        </p:spPr>
        <p:txBody>
          <a:bodyPr wrap="none" rtlCol="0">
            <a:spAutoFit/>
          </a:bodyPr>
          <a:lstStyle/>
          <a:p>
            <a:r>
              <a:rPr lang="tr-TR" dirty="0"/>
              <a:t>Action</a:t>
            </a:r>
          </a:p>
        </p:txBody>
      </p:sp>
      <p:sp>
        <p:nvSpPr>
          <p:cNvPr id="136" name="Rectangle 135"/>
          <p:cNvSpPr/>
          <p:nvPr/>
        </p:nvSpPr>
        <p:spPr>
          <a:xfrm>
            <a:off x="6128842" y="391776"/>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137" name="Arrow: Right 136"/>
          <p:cNvSpPr/>
          <p:nvPr/>
        </p:nvSpPr>
        <p:spPr>
          <a:xfrm flipH="1">
            <a:off x="5250093" y="3407179"/>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038" name="Rectangle 1037"/>
          <p:cNvSpPr/>
          <p:nvPr/>
        </p:nvSpPr>
        <p:spPr>
          <a:xfrm>
            <a:off x="6213399" y="2704888"/>
            <a:ext cx="564185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39" name="Rectangle 1038"/>
          <p:cNvSpPr/>
          <p:nvPr/>
        </p:nvSpPr>
        <p:spPr>
          <a:xfrm>
            <a:off x="6370606" y="3164693"/>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149" name="Rectangle 148"/>
          <p:cNvSpPr/>
          <p:nvPr/>
        </p:nvSpPr>
        <p:spPr>
          <a:xfrm>
            <a:off x="7516623" y="3166460"/>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150" name="Rectangle 149"/>
          <p:cNvSpPr/>
          <p:nvPr/>
        </p:nvSpPr>
        <p:spPr>
          <a:xfrm>
            <a:off x="8692211" y="3107351"/>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153" name="Rectangle 152"/>
          <p:cNvSpPr/>
          <p:nvPr/>
        </p:nvSpPr>
        <p:spPr>
          <a:xfrm>
            <a:off x="10254976" y="3099415"/>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1044" name="TextBox 1043"/>
          <p:cNvSpPr txBox="1"/>
          <p:nvPr/>
        </p:nvSpPr>
        <p:spPr>
          <a:xfrm>
            <a:off x="7807636" y="467891"/>
            <a:ext cx="1939442" cy="369332"/>
          </a:xfrm>
          <a:prstGeom prst="rect">
            <a:avLst/>
          </a:prstGeom>
          <a:noFill/>
        </p:spPr>
        <p:txBody>
          <a:bodyPr wrap="square" rtlCol="0">
            <a:spAutoFit/>
          </a:bodyPr>
          <a:lstStyle/>
          <a:p>
            <a:r>
              <a:rPr lang="tr-TR" dirty="0"/>
              <a:t>action = move_left</a:t>
            </a:r>
            <a:endParaRPr lang="en-US" dirty="0"/>
          </a:p>
        </p:txBody>
      </p:sp>
      <p:sp>
        <p:nvSpPr>
          <p:cNvPr id="160" name="TextBox 159"/>
          <p:cNvSpPr txBox="1"/>
          <p:nvPr/>
        </p:nvSpPr>
        <p:spPr>
          <a:xfrm>
            <a:off x="8777357" y="971161"/>
            <a:ext cx="1411861" cy="369332"/>
          </a:xfrm>
          <a:prstGeom prst="rect">
            <a:avLst/>
          </a:prstGeom>
          <a:noFill/>
        </p:spPr>
        <p:txBody>
          <a:bodyPr wrap="none" rtlCol="0">
            <a:spAutoFit/>
          </a:bodyPr>
          <a:lstStyle/>
          <a:p>
            <a:r>
              <a:rPr lang="tr-TR" dirty="0"/>
              <a:t>Current state</a:t>
            </a:r>
            <a:endParaRPr lang="en-US" dirty="0"/>
          </a:p>
        </p:txBody>
      </p:sp>
      <p:sp>
        <p:nvSpPr>
          <p:cNvPr id="161" name="Rectangle 160"/>
          <p:cNvSpPr/>
          <p:nvPr/>
        </p:nvSpPr>
        <p:spPr>
          <a:xfrm>
            <a:off x="10414036" y="1733292"/>
            <a:ext cx="1430504" cy="4458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sp>
        <p:nvSpPr>
          <p:cNvPr id="162" name="TextBox 161"/>
          <p:cNvSpPr txBox="1"/>
          <p:nvPr/>
        </p:nvSpPr>
        <p:spPr>
          <a:xfrm>
            <a:off x="6243272" y="2734581"/>
            <a:ext cx="1650645" cy="369332"/>
          </a:xfrm>
          <a:prstGeom prst="rect">
            <a:avLst/>
          </a:prstGeom>
          <a:noFill/>
        </p:spPr>
        <p:txBody>
          <a:bodyPr wrap="none" rtlCol="0">
            <a:spAutoFit/>
          </a:bodyPr>
          <a:lstStyle/>
          <a:p>
            <a:r>
              <a:rPr lang="tr-TR" dirty="0"/>
              <a:t>Replay memory</a:t>
            </a:r>
            <a:endParaRPr lang="en-US" dirty="0"/>
          </a:p>
        </p:txBody>
      </p:sp>
      <p:sp>
        <p:nvSpPr>
          <p:cNvPr id="163" name="Rectangle 162"/>
          <p:cNvSpPr/>
          <p:nvPr/>
        </p:nvSpPr>
        <p:spPr>
          <a:xfrm>
            <a:off x="8722554" y="1884406"/>
            <a:ext cx="1449813" cy="5895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Compute Reward</a:t>
            </a:r>
            <a:endParaRPr lang="en-US" dirty="0"/>
          </a:p>
        </p:txBody>
      </p:sp>
      <p:cxnSp>
        <p:nvCxnSpPr>
          <p:cNvPr id="1046" name="Connector: Elbow 1045"/>
          <p:cNvCxnSpPr>
            <a:cxnSpLocks/>
            <a:stCxn id="136" idx="3"/>
          </p:cNvCxnSpPr>
          <p:nvPr/>
        </p:nvCxnSpPr>
        <p:spPr>
          <a:xfrm>
            <a:off x="7655133" y="760426"/>
            <a:ext cx="357635" cy="23731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p:cNvCxnSpPr>
            <a:cxnSpLocks/>
            <a:endCxn id="163" idx="0"/>
          </p:cNvCxnSpPr>
          <p:nvPr/>
        </p:nvCxnSpPr>
        <p:spPr>
          <a:xfrm>
            <a:off x="8022413" y="1261917"/>
            <a:ext cx="1425048" cy="62248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p:cNvCxnSpPr>
            <a:cxnSpLocks/>
            <a:endCxn id="161" idx="0"/>
          </p:cNvCxnSpPr>
          <p:nvPr/>
        </p:nvCxnSpPr>
        <p:spPr>
          <a:xfrm>
            <a:off x="7629900" y="508038"/>
            <a:ext cx="3499388" cy="122525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7237685" y="4172933"/>
            <a:ext cx="834895" cy="369332"/>
          </a:xfrm>
          <a:prstGeom prst="rect">
            <a:avLst/>
          </a:prstGeom>
          <a:noFill/>
        </p:spPr>
        <p:txBody>
          <a:bodyPr wrap="square" rtlCol="0">
            <a:spAutoFit/>
          </a:bodyPr>
          <a:lstStyle/>
          <a:p>
            <a:r>
              <a:rPr lang="tr-TR" dirty="0"/>
              <a:t>Add to</a:t>
            </a:r>
            <a:endParaRPr lang="en-US" dirty="0"/>
          </a:p>
        </p:txBody>
      </p:sp>
      <p:cxnSp>
        <p:nvCxnSpPr>
          <p:cNvPr id="1063" name="Straight Arrow Connector 1062"/>
          <p:cNvCxnSpPr>
            <a:cxnSpLocks/>
          </p:cNvCxnSpPr>
          <p:nvPr/>
        </p:nvCxnSpPr>
        <p:spPr>
          <a:xfrm>
            <a:off x="10818247" y="2179161"/>
            <a:ext cx="0" cy="80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p:cNvCxnSpPr>
            <a:cxnSpLocks/>
          </p:cNvCxnSpPr>
          <p:nvPr/>
        </p:nvCxnSpPr>
        <p:spPr>
          <a:xfrm>
            <a:off x="9333907" y="2494040"/>
            <a:ext cx="8442" cy="601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89" name="Group 188"/>
          <p:cNvGrpSpPr/>
          <p:nvPr/>
        </p:nvGrpSpPr>
        <p:grpSpPr>
          <a:xfrm>
            <a:off x="8556204" y="4166424"/>
            <a:ext cx="2035054" cy="1150308"/>
            <a:chOff x="7842944" y="1724053"/>
            <a:chExt cx="1623917" cy="878297"/>
          </a:xfrm>
        </p:grpSpPr>
        <p:grpSp>
          <p:nvGrpSpPr>
            <p:cNvPr id="190" name="Group 189"/>
            <p:cNvGrpSpPr/>
            <p:nvPr/>
          </p:nvGrpSpPr>
          <p:grpSpPr>
            <a:xfrm>
              <a:off x="7842944" y="1724053"/>
              <a:ext cx="1623917" cy="615110"/>
              <a:chOff x="7449539" y="1915439"/>
              <a:chExt cx="1623917" cy="615110"/>
            </a:xfrm>
          </p:grpSpPr>
          <p:grpSp>
            <p:nvGrpSpPr>
              <p:cNvPr id="192" name="Group 191"/>
              <p:cNvGrpSpPr/>
              <p:nvPr/>
            </p:nvGrpSpPr>
            <p:grpSpPr>
              <a:xfrm>
                <a:off x="7449539" y="1915440"/>
                <a:ext cx="811959" cy="615109"/>
                <a:chOff x="6046042" y="1638993"/>
                <a:chExt cx="1020728" cy="978196"/>
              </a:xfrm>
            </p:grpSpPr>
            <p:sp>
              <p:nvSpPr>
                <p:cNvPr id="198" name="Rectangle 197"/>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9" name="Rectangle 198"/>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0" name="Rectangle 199"/>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1" name="Rectangle 200"/>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3" name="Group 192"/>
              <p:cNvGrpSpPr/>
              <p:nvPr/>
            </p:nvGrpSpPr>
            <p:grpSpPr>
              <a:xfrm>
                <a:off x="8261497" y="1915439"/>
                <a:ext cx="811959" cy="615109"/>
                <a:chOff x="6046042" y="1638993"/>
                <a:chExt cx="1020728" cy="978196"/>
              </a:xfrm>
            </p:grpSpPr>
            <p:sp>
              <p:nvSpPr>
                <p:cNvPr id="194" name="Rectangle 193"/>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5" name="Rectangle 194"/>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6" name="Rectangle 195"/>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7" name="Rectangle 196"/>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91" name="TextBox 190"/>
            <p:cNvSpPr txBox="1"/>
            <p:nvPr/>
          </p:nvSpPr>
          <p:spPr>
            <a:xfrm>
              <a:off x="7990498" y="2320353"/>
              <a:ext cx="1439047" cy="281997"/>
            </a:xfrm>
            <a:prstGeom prst="rect">
              <a:avLst/>
            </a:prstGeom>
            <a:noFill/>
          </p:spPr>
          <p:txBody>
            <a:bodyPr wrap="none" rtlCol="0">
              <a:spAutoFit/>
            </a:bodyPr>
            <a:lstStyle/>
            <a:p>
              <a:r>
                <a:rPr lang="tr-TR" dirty="0"/>
                <a:t>Replay memories</a:t>
              </a:r>
              <a:endParaRPr lang="en-US" dirty="0"/>
            </a:p>
          </p:txBody>
        </p:sp>
      </p:grpSp>
      <p:sp>
        <p:nvSpPr>
          <p:cNvPr id="1069" name="Arrow: Bent-Up 1068"/>
          <p:cNvSpPr/>
          <p:nvPr/>
        </p:nvSpPr>
        <p:spPr>
          <a:xfrm rot="5400000">
            <a:off x="7283789" y="3621754"/>
            <a:ext cx="895341" cy="1629689"/>
          </a:xfrm>
          <a:prstGeom prst="bentUpArrow">
            <a:avLst>
              <a:gd name="adj1" fmla="val 25603"/>
              <a:gd name="adj2" fmla="val 25000"/>
              <a:gd name="adj3" fmla="val 417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6" name="TextBox 215"/>
          <p:cNvSpPr txBox="1"/>
          <p:nvPr/>
        </p:nvSpPr>
        <p:spPr>
          <a:xfrm>
            <a:off x="9989203" y="162150"/>
            <a:ext cx="1939442" cy="369332"/>
          </a:xfrm>
          <a:prstGeom prst="rect">
            <a:avLst/>
          </a:prstGeom>
          <a:noFill/>
        </p:spPr>
        <p:txBody>
          <a:bodyPr wrap="square" rtlCol="0">
            <a:spAutoFit/>
          </a:bodyPr>
          <a:lstStyle/>
          <a:p>
            <a:r>
              <a:rPr lang="tr-TR" dirty="0"/>
              <a:t>Game screen</a:t>
            </a:r>
            <a:endParaRPr lang="en-US" dirty="0"/>
          </a:p>
        </p:txBody>
      </p:sp>
      <p:pic>
        <p:nvPicPr>
          <p:cNvPr id="91" name="Picture 90"/>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288893" y="3679715"/>
            <a:ext cx="299498" cy="1206833"/>
          </a:xfrm>
          <a:prstGeom prst="rect">
            <a:avLst/>
          </a:prstGeom>
        </p:spPr>
      </p:pic>
      <p:sp>
        <p:nvSpPr>
          <p:cNvPr id="2" name="TextBox 1"/>
          <p:cNvSpPr txBox="1"/>
          <p:nvPr/>
        </p:nvSpPr>
        <p:spPr>
          <a:xfrm>
            <a:off x="5240215" y="0"/>
            <a:ext cx="2807500" cy="369332"/>
          </a:xfrm>
          <a:prstGeom prst="rect">
            <a:avLst/>
          </a:prstGeom>
          <a:noFill/>
        </p:spPr>
        <p:txBody>
          <a:bodyPr wrap="none" rtlCol="0">
            <a:spAutoFit/>
          </a:bodyPr>
          <a:lstStyle/>
          <a:p>
            <a:r>
              <a:rPr lang="tr-TR" dirty="0"/>
              <a:t>For each replay memory «j»</a:t>
            </a:r>
            <a:endParaRPr lang="en-US" dirty="0"/>
          </a:p>
        </p:txBody>
      </p:sp>
      <p:grpSp>
        <p:nvGrpSpPr>
          <p:cNvPr id="93" name="Group 92"/>
          <p:cNvGrpSpPr/>
          <p:nvPr/>
        </p:nvGrpSpPr>
        <p:grpSpPr>
          <a:xfrm>
            <a:off x="6824905" y="683249"/>
            <a:ext cx="5092324" cy="774592"/>
            <a:chOff x="6200379" y="2597422"/>
            <a:chExt cx="5216385" cy="1234450"/>
          </a:xfrm>
        </p:grpSpPr>
        <p:sp>
          <p:nvSpPr>
            <p:cNvPr id="94" name="Rectangle 93"/>
            <p:cNvSpPr/>
            <p:nvPr/>
          </p:nvSpPr>
          <p:spPr>
            <a:xfrm>
              <a:off x="6213400" y="2704888"/>
              <a:ext cx="520336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5" name="Rectangle 94"/>
            <p:cNvSpPr/>
            <p:nvPr/>
          </p:nvSpPr>
          <p:spPr>
            <a:xfrm>
              <a:off x="6297722" y="3077133"/>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96" name="Rectangle 95"/>
            <p:cNvSpPr/>
            <p:nvPr/>
          </p:nvSpPr>
          <p:spPr>
            <a:xfrm>
              <a:off x="7409593" y="3072650"/>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97" name="Rectangle 96"/>
            <p:cNvSpPr/>
            <p:nvPr/>
          </p:nvSpPr>
          <p:spPr>
            <a:xfrm>
              <a:off x="8506728" y="2847837"/>
              <a:ext cx="1374135" cy="841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98" name="Rectangle 97"/>
            <p:cNvSpPr/>
            <p:nvPr/>
          </p:nvSpPr>
          <p:spPr>
            <a:xfrm>
              <a:off x="9958533" y="2847837"/>
              <a:ext cx="1374135" cy="861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99" name="TextBox 98"/>
            <p:cNvSpPr txBox="1"/>
            <p:nvPr/>
          </p:nvSpPr>
          <p:spPr>
            <a:xfrm>
              <a:off x="6200379" y="2597422"/>
              <a:ext cx="1558892" cy="588596"/>
            </a:xfrm>
            <a:prstGeom prst="rect">
              <a:avLst/>
            </a:prstGeom>
            <a:noFill/>
          </p:spPr>
          <p:txBody>
            <a:bodyPr wrap="none" rtlCol="0">
              <a:spAutoFit/>
            </a:bodyPr>
            <a:lstStyle/>
            <a:p>
              <a:r>
                <a:rPr lang="tr-TR" dirty="0"/>
                <a:t>Replay </a:t>
              </a:r>
              <a:r>
                <a:rPr lang="tr-TR" sz="1600" dirty="0"/>
                <a:t>memory</a:t>
              </a:r>
              <a:endParaRPr lang="en-US" dirty="0"/>
            </a:p>
          </p:txBody>
        </p:sp>
      </p:grpSp>
      <p:grpSp>
        <p:nvGrpSpPr>
          <p:cNvPr id="101" name="Group 100"/>
          <p:cNvGrpSpPr/>
          <p:nvPr/>
        </p:nvGrpSpPr>
        <p:grpSpPr>
          <a:xfrm>
            <a:off x="8150436" y="55991"/>
            <a:ext cx="1384749" cy="442576"/>
            <a:chOff x="7449539" y="1915439"/>
            <a:chExt cx="1623917" cy="615110"/>
          </a:xfrm>
        </p:grpSpPr>
        <p:grpSp>
          <p:nvGrpSpPr>
            <p:cNvPr id="103" name="Group 102"/>
            <p:cNvGrpSpPr/>
            <p:nvPr/>
          </p:nvGrpSpPr>
          <p:grpSpPr>
            <a:xfrm>
              <a:off x="7449539" y="1915440"/>
              <a:ext cx="811959" cy="615109"/>
              <a:chOff x="6046042" y="1638993"/>
              <a:chExt cx="1020728" cy="978196"/>
            </a:xfrm>
          </p:grpSpPr>
          <p:sp>
            <p:nvSpPr>
              <p:cNvPr id="109" name="Rectangle 108"/>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1" name="Rectangle 11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2" name="Rectangle 11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3" name="Rectangle 11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4" name="Group 103"/>
            <p:cNvGrpSpPr/>
            <p:nvPr/>
          </p:nvGrpSpPr>
          <p:grpSpPr>
            <a:xfrm>
              <a:off x="8261497" y="1915439"/>
              <a:ext cx="811959" cy="615109"/>
              <a:chOff x="6046042" y="1638993"/>
              <a:chExt cx="1020728" cy="978196"/>
            </a:xfrm>
          </p:grpSpPr>
          <p:sp>
            <p:nvSpPr>
              <p:cNvPr id="105" name="Rectangle 104"/>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6" name="Rectangle 10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8" name="Rectangle 10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cxnSp>
        <p:nvCxnSpPr>
          <p:cNvPr id="5" name="Connector: Elbow 4"/>
          <p:cNvCxnSpPr>
            <a:cxnSpLocks/>
            <a:stCxn id="108" idx="3"/>
            <a:endCxn id="94" idx="0"/>
          </p:cNvCxnSpPr>
          <p:nvPr/>
        </p:nvCxnSpPr>
        <p:spPr>
          <a:xfrm flipH="1">
            <a:off x="9377423" y="277279"/>
            <a:ext cx="157762" cy="473403"/>
          </a:xfrm>
          <a:prstGeom prst="bentConnector4">
            <a:avLst>
              <a:gd name="adj1" fmla="val -144902"/>
              <a:gd name="adj2" fmla="val 6201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964778" y="3902690"/>
            <a:ext cx="1856109" cy="2899658"/>
            <a:chOff x="9700566" y="3133395"/>
            <a:chExt cx="1856109" cy="2899658"/>
          </a:xfrm>
        </p:grpSpPr>
        <p:sp>
          <p:nvSpPr>
            <p:cNvPr id="117" name="Rectangle 116"/>
            <p:cNvSpPr/>
            <p:nvPr/>
          </p:nvSpPr>
          <p:spPr>
            <a:xfrm>
              <a:off x="9700566" y="3133395"/>
              <a:ext cx="1856109" cy="28996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095711" y="3222163"/>
              <a:ext cx="1104371" cy="1033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Gradient descent</a:t>
              </a:r>
              <a:endParaRPr lang="en-US" dirty="0"/>
            </a:p>
          </p:txBody>
        </p:sp>
        <p:pic>
          <p:nvPicPr>
            <p:cNvPr id="119" name="Picture 1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1091" y="4730574"/>
              <a:ext cx="1708107" cy="1195675"/>
            </a:xfrm>
            <a:prstGeom prst="rect">
              <a:avLst/>
            </a:prstGeom>
          </p:spPr>
        </p:pic>
      </p:grpSp>
      <p:grpSp>
        <p:nvGrpSpPr>
          <p:cNvPr id="9" name="Group 8"/>
          <p:cNvGrpSpPr/>
          <p:nvPr/>
        </p:nvGrpSpPr>
        <p:grpSpPr>
          <a:xfrm>
            <a:off x="6880161" y="1987417"/>
            <a:ext cx="4128677" cy="1116680"/>
            <a:chOff x="6473664" y="2285356"/>
            <a:chExt cx="4128677" cy="1116680"/>
          </a:xfrm>
        </p:grpSpPr>
        <p:sp>
          <p:nvSpPr>
            <p:cNvPr id="6" name="Rectangle 5"/>
            <p:cNvSpPr/>
            <p:nvPr/>
          </p:nvSpPr>
          <p:spPr>
            <a:xfrm>
              <a:off x="6473664" y="2285356"/>
              <a:ext cx="4117594" cy="808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Box 7"/>
            <p:cNvSpPr txBox="1"/>
            <p:nvPr/>
          </p:nvSpPr>
          <p:spPr>
            <a:xfrm>
              <a:off x="6510067" y="2478706"/>
              <a:ext cx="4092274" cy="923330"/>
            </a:xfrm>
            <a:prstGeom prst="rect">
              <a:avLst/>
            </a:prstGeom>
            <a:noFill/>
          </p:spPr>
          <p:txBody>
            <a:bodyPr wrap="none" rtlCol="0">
              <a:spAutoFit/>
            </a:bodyPr>
            <a:lstStyle/>
            <a:p>
              <a:r>
                <a:rPr lang="tr-TR" dirty="0"/>
                <a:t>If terminal memory -&gt; current reward</a:t>
              </a:r>
            </a:p>
            <a:p>
              <a:r>
                <a:rPr lang="tr-TR" dirty="0"/>
                <a:t>Otherwise; update w.r.t. Max Q value of A</a:t>
              </a:r>
            </a:p>
            <a:p>
              <a:r>
                <a:rPr lang="tr-TR" dirty="0"/>
                <a:t>   </a:t>
              </a:r>
              <a:endParaRPr lang="en-US" dirty="0"/>
            </a:p>
          </p:txBody>
        </p:sp>
      </p:grpSp>
      <p:cxnSp>
        <p:nvCxnSpPr>
          <p:cNvPr id="25" name="Straight Arrow Connector 24"/>
          <p:cNvCxnSpPr>
            <a:cxnSpLocks/>
            <a:endCxn id="117" idx="0"/>
          </p:cNvCxnSpPr>
          <p:nvPr/>
        </p:nvCxnSpPr>
        <p:spPr>
          <a:xfrm>
            <a:off x="8892832" y="2786144"/>
            <a:ext cx="1" cy="11165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921629" y="3148753"/>
            <a:ext cx="2116349" cy="646331"/>
          </a:xfrm>
          <a:prstGeom prst="rect">
            <a:avLst/>
          </a:prstGeom>
          <a:noFill/>
        </p:spPr>
        <p:txBody>
          <a:bodyPr wrap="none" rtlCol="0">
            <a:spAutoFit/>
          </a:bodyPr>
          <a:lstStyle/>
          <a:p>
            <a:r>
              <a:rPr lang="tr-TR" dirty="0"/>
              <a:t>Compute loss</a:t>
            </a:r>
          </a:p>
          <a:p>
            <a:r>
              <a:rPr lang="tr-TR" dirty="0"/>
              <a:t>and Update network</a:t>
            </a:r>
            <a:endParaRPr lang="en-US" dirty="0"/>
          </a:p>
        </p:txBody>
      </p:sp>
      <p:cxnSp>
        <p:nvCxnSpPr>
          <p:cNvPr id="39" name="Straight Arrow Connector 38"/>
          <p:cNvCxnSpPr>
            <a:endCxn id="6" idx="0"/>
          </p:cNvCxnSpPr>
          <p:nvPr/>
        </p:nvCxnSpPr>
        <p:spPr>
          <a:xfrm>
            <a:off x="8937777" y="1457841"/>
            <a:ext cx="1181" cy="529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8974524" y="1549376"/>
            <a:ext cx="2833533" cy="369332"/>
          </a:xfrm>
          <a:prstGeom prst="rect">
            <a:avLst/>
          </a:prstGeom>
          <a:noFill/>
        </p:spPr>
        <p:txBody>
          <a:bodyPr wrap="none" rtlCol="0">
            <a:spAutoFit/>
          </a:bodyPr>
          <a:lstStyle/>
          <a:p>
            <a:r>
              <a:rPr lang="tr-TR" dirty="0"/>
              <a:t>Smooth training distribution</a:t>
            </a:r>
            <a:endParaRPr lang="en-US" dirty="0"/>
          </a:p>
        </p:txBody>
      </p:sp>
    </p:spTree>
    <p:extLst>
      <p:ext uri="{BB962C8B-B14F-4D97-AF65-F5344CB8AC3E}">
        <p14:creationId xmlns:p14="http://schemas.microsoft.com/office/powerpoint/2010/main" val="659864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3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2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5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6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36"/>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3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038"/>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039"/>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149"/>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15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5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04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6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6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6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63"/>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4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050"/>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05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7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063"/>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66"/>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189"/>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6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216"/>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9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2"/>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29" grpId="0" animBg="1"/>
      <p:bldP spid="29" grpId="1" animBg="1"/>
      <p:bldP spid="30" grpId="0" animBg="1"/>
      <p:bldP spid="30" grpId="1" animBg="1"/>
      <p:bldP spid="35" grpId="0"/>
      <p:bldP spid="35" grpId="1"/>
      <p:bldP spid="125" grpId="0"/>
      <p:bldP spid="125" grpId="1"/>
      <p:bldP spid="128" grpId="0"/>
      <p:bldP spid="128" grpId="1"/>
      <p:bldP spid="132" grpId="0" animBg="1"/>
      <p:bldP spid="132" grpId="1" animBg="1"/>
      <p:bldP spid="135" grpId="0"/>
      <p:bldP spid="135" grpId="1"/>
      <p:bldP spid="136" grpId="0" animBg="1"/>
      <p:bldP spid="136" grpId="1" animBg="1"/>
      <p:bldP spid="137" grpId="0" animBg="1"/>
      <p:bldP spid="137" grpId="1" animBg="1"/>
      <p:bldP spid="1038" grpId="0" animBg="1"/>
      <p:bldP spid="1038" grpId="1" animBg="1"/>
      <p:bldP spid="1039" grpId="0" animBg="1"/>
      <p:bldP spid="1039" grpId="1" animBg="1"/>
      <p:bldP spid="149" grpId="0" animBg="1"/>
      <p:bldP spid="149" grpId="1" animBg="1"/>
      <p:bldP spid="150" grpId="0" animBg="1"/>
      <p:bldP spid="150" grpId="1" animBg="1"/>
      <p:bldP spid="153" grpId="0" animBg="1"/>
      <p:bldP spid="153" grpId="1" animBg="1"/>
      <p:bldP spid="1044" grpId="0"/>
      <p:bldP spid="1044" grpId="1"/>
      <p:bldP spid="160" grpId="0"/>
      <p:bldP spid="160" grpId="1"/>
      <p:bldP spid="161" grpId="0" animBg="1"/>
      <p:bldP spid="161" grpId="1" animBg="1"/>
      <p:bldP spid="162" grpId="0"/>
      <p:bldP spid="162" grpId="1"/>
      <p:bldP spid="163" grpId="0" animBg="1"/>
      <p:bldP spid="163" grpId="1" animBg="1"/>
      <p:bldP spid="177" grpId="0"/>
      <p:bldP spid="177" grpId="1"/>
      <p:bldP spid="1069" grpId="0" animBg="1"/>
      <p:bldP spid="1069" grpId="1" animBg="1"/>
      <p:bldP spid="216" grpId="0"/>
      <p:bldP spid="216" grpId="1"/>
      <p:bldP spid="2" grpId="0"/>
      <p:bldP spid="122" grpId="0"/>
      <p:bldP spid="1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pic>
        <p:nvPicPr>
          <p:cNvPr id="3" name="Picture 2"/>
          <p:cNvPicPr>
            <a:picLocks noChangeAspect="1"/>
          </p:cNvPicPr>
          <p:nvPr/>
        </p:nvPicPr>
        <p:blipFill rotWithShape="1">
          <a:blip r:embed="rId3"/>
          <a:srcRect b="33718"/>
          <a:stretch/>
        </p:blipFill>
        <p:spPr>
          <a:xfrm>
            <a:off x="687403" y="2606578"/>
            <a:ext cx="10439400" cy="1894018"/>
          </a:xfrm>
          <a:prstGeom prst="rect">
            <a:avLst/>
          </a:prstGeom>
        </p:spPr>
      </p:pic>
      <p:sp>
        <p:nvSpPr>
          <p:cNvPr id="4" name="TextBox 3"/>
          <p:cNvSpPr txBox="1"/>
          <p:nvPr/>
        </p:nvSpPr>
        <p:spPr>
          <a:xfrm>
            <a:off x="4835784" y="4538153"/>
            <a:ext cx="2142638" cy="369332"/>
          </a:xfrm>
          <a:prstGeom prst="rect">
            <a:avLst/>
          </a:prstGeom>
          <a:noFill/>
        </p:spPr>
        <p:txBody>
          <a:bodyPr wrap="none" rtlCol="0">
            <a:spAutoFit/>
          </a:bodyPr>
          <a:lstStyle/>
          <a:p>
            <a:r>
              <a:rPr lang="tr-TR" dirty="0"/>
              <a:t>Average total reward</a:t>
            </a:r>
            <a:endParaRPr lang="en-US" dirty="0"/>
          </a:p>
        </p:txBody>
      </p:sp>
    </p:spTree>
    <p:extLst>
      <p:ext uri="{BB962C8B-B14F-4D97-AF65-F5344CB8AC3E}">
        <p14:creationId xmlns:p14="http://schemas.microsoft.com/office/powerpoint/2010/main" val="61750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tr-TR" dirty="0">
                <a:solidFill>
                  <a:srgbClr val="002E8A"/>
                </a:solidFill>
              </a:rPr>
              <a:t>Conclusion</a:t>
            </a:r>
            <a:endParaRPr lang="en-US" dirty="0">
              <a:solidFill>
                <a:srgbClr val="002E8A"/>
              </a:solidFill>
            </a:endParaRPr>
          </a:p>
        </p:txBody>
      </p:sp>
      <p:sp>
        <p:nvSpPr>
          <p:cNvPr id="15" name="Content Placeholder 14"/>
          <p:cNvSpPr>
            <a:spLocks noGrp="1"/>
          </p:cNvSpPr>
          <p:nvPr>
            <p:ph idx="1"/>
          </p:nvPr>
        </p:nvSpPr>
        <p:spPr>
          <a:xfrm>
            <a:off x="609600" y="1597671"/>
            <a:ext cx="10972800" cy="4958112"/>
          </a:xfrm>
        </p:spPr>
        <p:txBody>
          <a:bodyPr>
            <a:normAutofit/>
          </a:bodyPr>
          <a:lstStyle/>
          <a:p>
            <a:r>
              <a:rPr lang="tr-TR" dirty="0"/>
              <a:t>Summary</a:t>
            </a:r>
          </a:p>
          <a:p>
            <a:r>
              <a:rPr lang="tr-TR" dirty="0"/>
              <a:t>Some problems in articles</a:t>
            </a:r>
          </a:p>
          <a:p>
            <a:pPr lvl="1"/>
            <a:r>
              <a:rPr lang="tr-TR" dirty="0"/>
              <a:t>Evaluation</a:t>
            </a:r>
          </a:p>
          <a:p>
            <a:pPr lvl="1"/>
            <a:r>
              <a:rPr lang="tr-TR" dirty="0"/>
              <a:t>Context specific outcomes.</a:t>
            </a:r>
          </a:p>
          <a:p>
            <a:r>
              <a:rPr lang="tr-TR" dirty="0"/>
              <a:t>What to expect next?</a:t>
            </a:r>
          </a:p>
          <a:p>
            <a:pPr lvl="1"/>
            <a:r>
              <a:rPr lang="tr-TR" dirty="0"/>
              <a:t>Deep Reinforcement learning everywhere</a:t>
            </a:r>
          </a:p>
          <a:p>
            <a:pPr lvl="1"/>
            <a:r>
              <a:rPr lang="tr-TR" dirty="0"/>
              <a:t>Faster, less hardware requirements</a:t>
            </a:r>
          </a:p>
          <a:p>
            <a:pPr lvl="1"/>
            <a:r>
              <a:rPr lang="tr-TR" dirty="0"/>
              <a:t>Sandbox learning, already tried in NN</a:t>
            </a:r>
          </a:p>
          <a:p>
            <a:pPr lvl="2"/>
            <a:r>
              <a:rPr lang="tr-TR" dirty="0"/>
              <a:t>Trained outside of context</a:t>
            </a:r>
          </a:p>
          <a:p>
            <a:pPr lvl="2"/>
            <a:r>
              <a:rPr lang="tr-TR" dirty="0"/>
              <a:t>Could this be approach used in CNN</a:t>
            </a:r>
          </a:p>
          <a:p>
            <a:pPr lvl="2"/>
            <a:r>
              <a:rPr lang="tr-TR" dirty="0"/>
              <a:t>In order to</a:t>
            </a:r>
          </a:p>
        </p:txBody>
      </p:sp>
    </p:spTree>
    <p:extLst>
      <p:ext uri="{BB962C8B-B14F-4D97-AF65-F5344CB8AC3E}">
        <p14:creationId xmlns:p14="http://schemas.microsoft.com/office/powerpoint/2010/main" val="656376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74829" y="1497625"/>
            <a:ext cx="4182209" cy="1066800"/>
          </a:xfrm>
        </p:spPr>
        <p:txBody>
          <a:bodyPr>
            <a:normAutofit/>
          </a:bodyPr>
          <a:lstStyle/>
          <a:p>
            <a:r>
              <a:rPr lang="tr-TR" sz="3200" dirty="0">
                <a:solidFill>
                  <a:srgbClr val="002E8A"/>
                </a:solidFill>
              </a:rPr>
              <a:t>Thank you for listening!</a:t>
            </a:r>
            <a:endParaRPr lang="en-US" sz="3200" dirty="0">
              <a:solidFill>
                <a:srgbClr val="002E8A"/>
              </a:solidFill>
            </a:endParaRPr>
          </a:p>
        </p:txBody>
      </p:sp>
      <p:sp>
        <p:nvSpPr>
          <p:cNvPr id="4" name="Title 1"/>
          <p:cNvSpPr txBox="1">
            <a:spLocks/>
          </p:cNvSpPr>
          <p:nvPr/>
        </p:nvSpPr>
        <p:spPr>
          <a:xfrm>
            <a:off x="4530969" y="2713891"/>
            <a:ext cx="2529255"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tr-TR" dirty="0">
                <a:solidFill>
                  <a:schemeClr val="tx1"/>
                </a:solidFill>
              </a:rPr>
              <a:t>Questions?</a:t>
            </a:r>
            <a:endParaRPr lang="en-US" dirty="0">
              <a:solidFill>
                <a:schemeClr val="tx1"/>
              </a:solidFill>
            </a:endParaRPr>
          </a:p>
        </p:txBody>
      </p:sp>
    </p:spTree>
    <p:extLst>
      <p:ext uri="{BB962C8B-B14F-4D97-AF65-F5344CB8AC3E}">
        <p14:creationId xmlns:p14="http://schemas.microsoft.com/office/powerpoint/2010/main" val="209104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48358"/>
            <a:ext cx="9642232" cy="3091736"/>
          </a:xfrm>
        </p:spPr>
        <p:txBody>
          <a:bodyPr>
            <a:normAutofit/>
          </a:bodyPr>
          <a:lstStyle/>
          <a:p>
            <a:pPr marL="624078" indent="-514350">
              <a:buFont typeface="+mj-lt"/>
              <a:buAutoNum type="arabicPeriod"/>
            </a:pPr>
            <a:r>
              <a:rPr lang="en-US" dirty="0"/>
              <a:t>Reinforcement Learning to Play Mari</a:t>
            </a:r>
            <a:r>
              <a:rPr lang="tr-TR" dirty="0"/>
              <a:t>o</a:t>
            </a:r>
          </a:p>
          <a:p>
            <a:pPr marL="624078" indent="-514350">
              <a:buFont typeface="+mj-lt"/>
              <a:buAutoNum type="arabicPeriod"/>
            </a:pPr>
            <a:r>
              <a:rPr lang="en-US" dirty="0"/>
              <a:t>High-</a:t>
            </a:r>
            <a:r>
              <a:rPr lang="tr-TR" dirty="0"/>
              <a:t>l</a:t>
            </a:r>
            <a:r>
              <a:rPr lang="en-US" dirty="0"/>
              <a:t>evel </a:t>
            </a:r>
            <a:r>
              <a:rPr lang="tr-TR" dirty="0"/>
              <a:t>Reinforcement Learning</a:t>
            </a:r>
            <a:r>
              <a:rPr lang="en-US" dirty="0"/>
              <a:t> in Strategy Games</a:t>
            </a:r>
            <a:endParaRPr lang="tr-TR" dirty="0"/>
          </a:p>
          <a:p>
            <a:pPr marL="624078" indent="-514350">
              <a:buFont typeface="+mj-lt"/>
              <a:buAutoNum type="arabicPeriod"/>
            </a:pPr>
            <a:endParaRPr lang="tr-TR" dirty="0"/>
          </a:p>
          <a:p>
            <a:pPr marL="624078" indent="-514350">
              <a:buFont typeface="+mj-lt"/>
              <a:buAutoNum type="arabicPeriod"/>
            </a:pPr>
            <a:r>
              <a:rPr lang="en-US" dirty="0">
                <a:solidFill>
                  <a:srgbClr val="002060"/>
                </a:solidFill>
              </a:rPr>
              <a:t>Temporal Difference Learning and TD-Gammon</a:t>
            </a:r>
            <a:endParaRPr lang="tr-TR" dirty="0">
              <a:solidFill>
                <a:srgbClr val="002060"/>
              </a:solidFill>
            </a:endParaRPr>
          </a:p>
          <a:p>
            <a:pPr marL="624078" indent="-514350">
              <a:buFont typeface="+mj-lt"/>
              <a:buAutoNum type="arabicPeriod"/>
            </a:pPr>
            <a:endParaRPr lang="tr-TR" dirty="0">
              <a:solidFill>
                <a:srgbClr val="002060"/>
              </a:solidFill>
            </a:endParaRPr>
          </a:p>
          <a:p>
            <a:pPr marL="624078" indent="-514350">
              <a:buFont typeface="+mj-lt"/>
              <a:buAutoNum type="arabicPeriod"/>
            </a:pPr>
            <a:r>
              <a:rPr lang="en-US" dirty="0">
                <a:solidFill>
                  <a:srgbClr val="FF0000"/>
                </a:solidFill>
              </a:rPr>
              <a:t>Playing Atari with </a:t>
            </a:r>
            <a:r>
              <a:rPr lang="tr-TR" dirty="0">
                <a:solidFill>
                  <a:srgbClr val="FF0000"/>
                </a:solidFill>
              </a:rPr>
              <a:t>Reinforcement Learning</a:t>
            </a:r>
          </a:p>
          <a:p>
            <a:pPr marL="624078" indent="-514350">
              <a:buFont typeface="+mj-lt"/>
              <a:buAutoNum type="arabicPeriod"/>
            </a:pPr>
            <a:endParaRPr lang="en-US" dirty="0">
              <a:solidFill>
                <a:srgbClr val="FF0000"/>
              </a:solidFill>
            </a:endParaRP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Outline</a:t>
            </a:r>
            <a:endParaRPr lang="en-US" dirty="0">
              <a:solidFill>
                <a:srgbClr val="002E8A"/>
              </a:solidFill>
            </a:endParaRPr>
          </a:p>
        </p:txBody>
      </p:sp>
      <p:sp>
        <p:nvSpPr>
          <p:cNvPr id="11" name="TextBox 4"/>
          <p:cNvSpPr txBox="1"/>
          <p:nvPr/>
        </p:nvSpPr>
        <p:spPr>
          <a:xfrm>
            <a:off x="9401257" y="1492390"/>
            <a:ext cx="1242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000000"/>
                </a:solidFill>
              </a:rPr>
              <a:t>[LYY12]</a:t>
            </a:r>
            <a:endParaRPr lang="en-US" dirty="0"/>
          </a:p>
        </p:txBody>
      </p:sp>
      <p:sp>
        <p:nvSpPr>
          <p:cNvPr id="12" name="Rectangle 11"/>
          <p:cNvSpPr/>
          <p:nvPr/>
        </p:nvSpPr>
        <p:spPr>
          <a:xfrm>
            <a:off x="9222677" y="2004304"/>
            <a:ext cx="142078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800" dirty="0">
                <a:solidFill>
                  <a:srgbClr val="000000"/>
                </a:solidFill>
              </a:rPr>
              <a:t>[AmS10]</a:t>
            </a:r>
            <a:endParaRPr lang="en-US" dirty="0"/>
          </a:p>
        </p:txBody>
      </p:sp>
      <p:sp>
        <p:nvSpPr>
          <p:cNvPr id="13" name="Rectangle 12"/>
          <p:cNvSpPr/>
          <p:nvPr/>
        </p:nvSpPr>
        <p:spPr>
          <a:xfrm>
            <a:off x="9401257" y="2916160"/>
            <a:ext cx="1242200"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2800" dirty="0">
                <a:solidFill>
                  <a:srgbClr val="002060"/>
                </a:solidFill>
              </a:rPr>
              <a:t>[Tes95]</a:t>
            </a:r>
            <a:endParaRPr lang="en-US" dirty="0"/>
          </a:p>
        </p:txBody>
      </p:sp>
      <p:sp>
        <p:nvSpPr>
          <p:cNvPr id="15" name="Rectangle 14"/>
          <p:cNvSpPr/>
          <p:nvPr/>
        </p:nvSpPr>
        <p:spPr>
          <a:xfrm>
            <a:off x="9091104" y="3887391"/>
            <a:ext cx="1552353"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9728" lvl="0">
              <a:spcBef>
                <a:spcPts val="300"/>
              </a:spcBef>
              <a:buClr>
                <a:srgbClr val="A5AB81"/>
              </a:buClr>
            </a:pPr>
            <a:r>
              <a:rPr lang="tr-TR" sz="2800" dirty="0">
                <a:solidFill>
                  <a:srgbClr val="FF0000"/>
                </a:solidFill>
              </a:rPr>
              <a:t>[MKS13]</a:t>
            </a:r>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par>
                                <p:cTn id="14" presetID="9" presetClass="emph" presetSubtype="0" grpId="0" nodeType="withEffect">
                                  <p:stCondLst>
                                    <p:cond delay="0"/>
                                  </p:stCondLst>
                                  <p:childTnLst>
                                    <p:set>
                                      <p:cBhvr>
                                        <p:cTn id="15" dur="indefinite"/>
                                        <p:tgtEl>
                                          <p:spTgt spid="12"/>
                                        </p:tgtEl>
                                        <p:attrNameLst>
                                          <p:attrName>style.opacity</p:attrName>
                                        </p:attrNameLst>
                                      </p:cBhvr>
                                      <p:to>
                                        <p:strVal val="0.5"/>
                                      </p:to>
                                    </p:set>
                                    <p:animEffect filter="image" prLst="opacity: 0.5">
                                      <p:cBhvr rctx="IE">
                                        <p:cTn id="16" dur="indefinite"/>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par>
                                <p:cTn id="25" presetID="9" presetClass="emph" presetSubtype="0" grpId="1" nodeType="withEffect">
                                  <p:stCondLst>
                                    <p:cond delay="0"/>
                                  </p:stCondLst>
                                  <p:childTnLst>
                                    <p:set>
                                      <p:cBhvr>
                                        <p:cTn id="26" dur="indefinite"/>
                                        <p:tgtEl>
                                          <p:spTgt spid="11"/>
                                        </p:tgtEl>
                                        <p:attrNameLst>
                                          <p:attrName>style.opacity</p:attrName>
                                        </p:attrNameLst>
                                      </p:cBhvr>
                                      <p:to>
                                        <p:strVal val="1"/>
                                      </p:to>
                                    </p:set>
                                    <p:animEffect filter="image" prLst="opacity: 1">
                                      <p:cBhvr rctx="IE">
                                        <p:cTn id="27" dur="indefinite"/>
                                        <p:tgtEl>
                                          <p:spTgt spid="11"/>
                                        </p:tgtEl>
                                      </p:cBhvr>
                                    </p:animEffect>
                                  </p:childTnLst>
                                </p:cTn>
                              </p:par>
                              <p:par>
                                <p:cTn id="28" presetID="9" presetClass="emph" presetSubtype="0" grpId="1" nodeType="withEffect">
                                  <p:stCondLst>
                                    <p:cond delay="0"/>
                                  </p:stCondLst>
                                  <p:childTnLst>
                                    <p:set>
                                      <p:cBhvr>
                                        <p:cTn id="29" dur="indefinite"/>
                                        <p:tgtEl>
                                          <p:spTgt spid="12"/>
                                        </p:tgtEl>
                                        <p:attrNameLst>
                                          <p:attrName>style.opacity</p:attrName>
                                        </p:attrNameLst>
                                      </p:cBhvr>
                                      <p:to>
                                        <p:strVal val="1"/>
                                      </p:to>
                                    </p:set>
                                    <p:animEffect filter="image" prLst="opacity: 1">
                                      <p:cBhvr rctx="IE">
                                        <p:cTn id="30" dur="indefinite"/>
                                        <p:tgtEl>
                                          <p:spTgt spid="12"/>
                                        </p:tgtEl>
                                      </p:cBhvr>
                                    </p:animEffect>
                                  </p:childTnLst>
                                </p:cTn>
                              </p:par>
                              <p:par>
                                <p:cTn id="31" presetID="9" presetClass="emph" presetSubtype="0" nodeType="withEffect">
                                  <p:stCondLst>
                                    <p:cond delay="0"/>
                                  </p:stCondLst>
                                  <p:childTnLst>
                                    <p:set>
                                      <p:cBhvr>
                                        <p:cTn id="32" dur="indefinite"/>
                                        <p:tgtEl>
                                          <p:spTgt spid="3">
                                            <p:txEl>
                                              <p:pRg st="3" end="3"/>
                                            </p:txEl>
                                          </p:spTgt>
                                        </p:tgtEl>
                                        <p:attrNameLst>
                                          <p:attrName>style.opacity</p:attrName>
                                        </p:attrNameLst>
                                      </p:cBhvr>
                                      <p:to>
                                        <p:strVal val="0.5"/>
                                      </p:to>
                                    </p:set>
                                    <p:animEffect filter="image" prLst="opacity: 0.5">
                                      <p:cBhvr rctx="IE">
                                        <p:cTn id="33" dur="indefinite"/>
                                        <p:tgtEl>
                                          <p:spTgt spid="3">
                                            <p:txEl>
                                              <p:pRg st="3" end="3"/>
                                            </p:txEl>
                                          </p:spTgt>
                                        </p:tgtEl>
                                      </p:cBhvr>
                                    </p:animEffect>
                                  </p:childTnLst>
                                </p:cTn>
                              </p:par>
                              <p:par>
                                <p:cTn id="34" presetID="9" presetClass="emph" presetSubtype="0" nodeType="withEffect">
                                  <p:stCondLst>
                                    <p:cond delay="0"/>
                                  </p:stCondLst>
                                  <p:childTnLst>
                                    <p:set>
                                      <p:cBhvr>
                                        <p:cTn id="35" dur="indefinite"/>
                                        <p:tgtEl>
                                          <p:spTgt spid="3">
                                            <p:txEl>
                                              <p:pRg st="5" end="5"/>
                                            </p:txEl>
                                          </p:spTgt>
                                        </p:tgtEl>
                                        <p:attrNameLst>
                                          <p:attrName>style.opacity</p:attrName>
                                        </p:attrNameLst>
                                      </p:cBhvr>
                                      <p:to>
                                        <p:strVal val="0.5"/>
                                      </p:to>
                                    </p:set>
                                    <p:animEffect filter="image" prLst="opacity: 0.5">
                                      <p:cBhvr rctx="IE">
                                        <p:cTn id="36" dur="indefinite"/>
                                        <p:tgtEl>
                                          <p:spTgt spid="3">
                                            <p:txEl>
                                              <p:pRg st="5" end="5"/>
                                            </p:txEl>
                                          </p:spTgt>
                                        </p:tgtEl>
                                      </p:cBhvr>
                                    </p:animEffect>
                                  </p:childTnLst>
                                </p:cTn>
                              </p:par>
                              <p:par>
                                <p:cTn id="37" presetID="9" presetClass="emph" presetSubtype="0" grpId="0" nodeType="withEffect">
                                  <p:stCondLst>
                                    <p:cond delay="0"/>
                                  </p:stCondLst>
                                  <p:childTnLst>
                                    <p:set>
                                      <p:cBhvr>
                                        <p:cTn id="38" dur="indefinite"/>
                                        <p:tgtEl>
                                          <p:spTgt spid="15"/>
                                        </p:tgtEl>
                                        <p:attrNameLst>
                                          <p:attrName>style.opacity</p:attrName>
                                        </p:attrNameLst>
                                      </p:cBhvr>
                                      <p:to>
                                        <p:strVal val="0.5"/>
                                      </p:to>
                                    </p:set>
                                    <p:animEffect filter="image" prLst="opacity: 0.5">
                                      <p:cBhvr rctx="IE">
                                        <p:cTn id="39" dur="indefinite"/>
                                        <p:tgtEl>
                                          <p:spTgt spid="15"/>
                                        </p:tgtEl>
                                      </p:cBhvr>
                                    </p:animEffect>
                                  </p:childTnLst>
                                </p:cTn>
                              </p:par>
                              <p:par>
                                <p:cTn id="40" presetID="9" presetClass="emph" presetSubtype="0" grpId="0" nodeType="withEffect">
                                  <p:stCondLst>
                                    <p:cond delay="0"/>
                                  </p:stCondLst>
                                  <p:childTnLst>
                                    <p:set>
                                      <p:cBhvr>
                                        <p:cTn id="41" dur="indefinite"/>
                                        <p:tgtEl>
                                          <p:spTgt spid="13"/>
                                        </p:tgtEl>
                                        <p:attrNameLst>
                                          <p:attrName>style.opacity</p:attrName>
                                        </p:attrNameLst>
                                      </p:cBhvr>
                                      <p:to>
                                        <p:strVal val="0.5"/>
                                      </p:to>
                                    </p:set>
                                    <p:animEffect filter="image" prLst="opacity: 0.5">
                                      <p:cBhvr rctx="IE">
                                        <p:cTn id="42"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961" y="1216769"/>
            <a:ext cx="11532141" cy="4853467"/>
          </a:xfrm>
        </p:spPr>
        <p:txBody>
          <a:bodyPr>
            <a:normAutofit fontScale="77500" lnSpcReduction="20000"/>
          </a:bodyPr>
          <a:lstStyle/>
          <a:p>
            <a:pPr marL="109728" indent="0" algn="just">
              <a:buNone/>
            </a:pPr>
            <a:endParaRPr lang="tr-TR" dirty="0"/>
          </a:p>
          <a:p>
            <a:pPr marL="109728" indent="0" algn="just">
              <a:buNone/>
            </a:pPr>
            <a:endParaRPr lang="tr-TR" dirty="0"/>
          </a:p>
          <a:p>
            <a:pPr marL="109728" indent="0" algn="just">
              <a:buNone/>
            </a:pPr>
            <a:r>
              <a:rPr lang="tr-TR" dirty="0"/>
              <a:t>[</a:t>
            </a:r>
            <a:r>
              <a:rPr lang="en-US" dirty="0"/>
              <a:t>AmS10</a:t>
            </a:r>
            <a:r>
              <a:rPr lang="tr-TR" dirty="0"/>
              <a:t>]	</a:t>
            </a:r>
            <a:r>
              <a:rPr lang="en-US" dirty="0"/>
              <a:t>Amato, C. and Shani, G., High-level reinforcement learning in strategy</a:t>
            </a:r>
            <a:r>
              <a:rPr lang="tr-TR" dirty="0"/>
              <a:t> </a:t>
            </a:r>
            <a:r>
              <a:rPr lang="en-US" dirty="0"/>
              <a:t>games. </a:t>
            </a:r>
            <a:r>
              <a:rPr lang="tr-TR" dirty="0"/>
              <a:t>			</a:t>
            </a:r>
            <a:r>
              <a:rPr lang="en-US" dirty="0"/>
              <a:t>Proceedings of the 9th International Conference on Autonomous Agents and </a:t>
            </a:r>
            <a:r>
              <a:rPr lang="tr-TR" dirty="0"/>
              <a:t>			</a:t>
            </a:r>
            <a:r>
              <a:rPr lang="en-US" dirty="0"/>
              <a:t>Multiagent Systems: volume 1-Volume 1. International</a:t>
            </a:r>
            <a:r>
              <a:rPr lang="tr-TR" dirty="0"/>
              <a:t> </a:t>
            </a:r>
            <a:r>
              <a:rPr lang="en-US" dirty="0"/>
              <a:t>Foundation for Autonomous </a:t>
            </a:r>
            <a:r>
              <a:rPr lang="tr-TR" dirty="0"/>
              <a:t>		</a:t>
            </a:r>
            <a:r>
              <a:rPr lang="en-US" dirty="0"/>
              <a:t>Agents and Multiagent Systems,</a:t>
            </a:r>
            <a:r>
              <a:rPr lang="tr-TR" dirty="0"/>
              <a:t> </a:t>
            </a:r>
            <a:r>
              <a:rPr lang="en-US" dirty="0"/>
              <a:t>2010, pages 75</a:t>
            </a:r>
            <a:r>
              <a:rPr lang="tr-TR" dirty="0"/>
              <a:t>-</a:t>
            </a:r>
            <a:r>
              <a:rPr lang="en-US" dirty="0"/>
              <a:t>82.</a:t>
            </a:r>
            <a:endParaRPr lang="tr-TR" dirty="0"/>
          </a:p>
          <a:p>
            <a:pPr marL="109728" indent="0" algn="just">
              <a:buNone/>
            </a:pPr>
            <a:endParaRPr lang="tr-TR" dirty="0"/>
          </a:p>
          <a:p>
            <a:pPr marL="109728" indent="0" algn="just">
              <a:buNone/>
            </a:pPr>
            <a:r>
              <a:rPr lang="tr-TR" dirty="0"/>
              <a:t>[</a:t>
            </a:r>
            <a:r>
              <a:rPr lang="en-US" dirty="0"/>
              <a:t>LYY12</a:t>
            </a:r>
            <a:r>
              <a:rPr lang="tr-TR" dirty="0"/>
              <a:t>] 	</a:t>
            </a:r>
            <a:r>
              <a:rPr lang="en-US" dirty="0"/>
              <a:t>Liao, Y., Yi, K. and Yang, Z., Cs229 nal report reinforcement learning</a:t>
            </a:r>
            <a:r>
              <a:rPr lang="tr-TR" dirty="0"/>
              <a:t> </a:t>
            </a:r>
            <a:r>
              <a:rPr lang="en-US" dirty="0"/>
              <a:t>to play mario. </a:t>
            </a:r>
            <a:r>
              <a:rPr lang="tr-TR" dirty="0"/>
              <a:t>		</a:t>
            </a:r>
            <a:r>
              <a:rPr lang="en-US" dirty="0"/>
              <a:t>Technical Report, Technical report, Stanford University,</a:t>
            </a:r>
            <a:r>
              <a:rPr lang="tr-TR" dirty="0"/>
              <a:t> </a:t>
            </a:r>
            <a:r>
              <a:rPr lang="en-US" dirty="0"/>
              <a:t>2012.</a:t>
            </a:r>
            <a:endParaRPr lang="tr-TR" dirty="0"/>
          </a:p>
          <a:p>
            <a:pPr marL="109728" indent="0" algn="just">
              <a:buNone/>
            </a:pPr>
            <a:endParaRPr lang="tr-TR" dirty="0"/>
          </a:p>
          <a:p>
            <a:pPr marL="109728" indent="0" algn="just">
              <a:buNone/>
            </a:pPr>
            <a:r>
              <a:rPr lang="tr-TR" dirty="0"/>
              <a:t>[</a:t>
            </a:r>
            <a:r>
              <a:rPr lang="en-US" dirty="0"/>
              <a:t>Tes95</a:t>
            </a:r>
            <a:r>
              <a:rPr lang="tr-TR" dirty="0"/>
              <a:t>]</a:t>
            </a:r>
            <a:r>
              <a:rPr lang="en-US" dirty="0"/>
              <a:t> </a:t>
            </a:r>
            <a:r>
              <a:rPr lang="tr-TR" dirty="0"/>
              <a:t>	</a:t>
            </a:r>
            <a:r>
              <a:rPr lang="en-US" dirty="0"/>
              <a:t>Tesauro, G., Temporal dierence learning and td-gammon. Communications of the </a:t>
            </a:r>
            <a:r>
              <a:rPr lang="tr-TR" dirty="0"/>
              <a:t>		</a:t>
            </a:r>
            <a:r>
              <a:rPr lang="en-US" dirty="0"/>
              <a:t>ACM, 38,3(1995), pages 58</a:t>
            </a:r>
            <a:r>
              <a:rPr lang="tr-TR" dirty="0"/>
              <a:t>-</a:t>
            </a:r>
            <a:r>
              <a:rPr lang="en-US" dirty="0"/>
              <a:t>68.</a:t>
            </a:r>
            <a:endParaRPr lang="tr-TR" dirty="0"/>
          </a:p>
          <a:p>
            <a:pPr marL="109728" indent="0" algn="just">
              <a:buNone/>
            </a:pPr>
            <a:endParaRPr lang="tr-TR" dirty="0"/>
          </a:p>
          <a:p>
            <a:pPr marL="109728" indent="0" algn="just">
              <a:buNone/>
            </a:pPr>
            <a:r>
              <a:rPr lang="tr-TR" dirty="0"/>
              <a:t>[</a:t>
            </a:r>
            <a:r>
              <a:rPr lang="en-US" dirty="0"/>
              <a:t>MKS13</a:t>
            </a:r>
            <a:r>
              <a:rPr lang="tr-TR" dirty="0"/>
              <a:t>] 	Mnih, V., Kavukcuoglu, K., Silver, D., Graves, A., Antonoglou, I., Wierstra, D. and 			Riedmiller, M., Playing atari with deep reinforcement learning. arXiv preprint 			arXiv:1312.5602</a:t>
            </a:r>
          </a:p>
          <a:p>
            <a:pPr marL="109728" indent="0" algn="just">
              <a:buNone/>
            </a:pPr>
            <a:endParaRPr lang="tr-TR" dirty="0"/>
          </a:p>
          <a:p>
            <a:pPr marL="109728" indent="0" algn="just">
              <a:buNone/>
            </a:pPr>
            <a:endParaRPr lang="tr-TR" dirty="0"/>
          </a:p>
          <a:p>
            <a:pPr marL="109728" indent="0" algn="just">
              <a:buNone/>
            </a:pPr>
            <a:endParaRPr lang="tr-TR" dirty="0"/>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References</a:t>
            </a:r>
            <a:endParaRPr lang="en-US" dirty="0">
              <a:solidFill>
                <a:srgbClr val="002E8A"/>
              </a:solidFill>
            </a:endParaRPr>
          </a:p>
        </p:txBody>
      </p:sp>
    </p:spTree>
    <p:extLst>
      <p:ext uri="{BB962C8B-B14F-4D97-AF65-F5344CB8AC3E}">
        <p14:creationId xmlns:p14="http://schemas.microsoft.com/office/powerpoint/2010/main" val="3891248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50056"/>
            <a:ext cx="9228992" cy="4325112"/>
          </a:xfrm>
        </p:spPr>
        <p:txBody>
          <a:bodyPr>
            <a:normAutofit/>
          </a:bodyPr>
          <a:lstStyle/>
          <a:p>
            <a:r>
              <a:rPr lang="tr-TR" dirty="0"/>
              <a:t>Less complicated and controlled environment</a:t>
            </a:r>
          </a:p>
          <a:p>
            <a:r>
              <a:rPr lang="tr-TR" dirty="0"/>
              <a:t>Clear-cut rules, when to reward/punish/end</a:t>
            </a:r>
          </a:p>
          <a:p>
            <a:r>
              <a:rPr lang="tr-TR" dirty="0"/>
              <a:t>Concrete evaluation measurements</a:t>
            </a:r>
          </a:p>
          <a:p>
            <a:pPr lvl="1"/>
            <a:r>
              <a:rPr lang="tr-TR" dirty="0"/>
              <a:t>Win %, kill rate, score, time spent</a:t>
            </a:r>
          </a:p>
          <a:p>
            <a:r>
              <a:rPr lang="tr-TR" dirty="0"/>
              <a:t>Easy to realize</a:t>
            </a:r>
          </a:p>
          <a:p>
            <a:pPr lvl="1"/>
            <a:r>
              <a:rPr lang="tr-TR" dirty="0"/>
              <a:t>At least no need to wait for a fund to buy a robot arm </a:t>
            </a:r>
            <a:r>
              <a:rPr lang="tr-TR" dirty="0">
                <a:sym typeface="Wingdings" panose="05000000000000000000" pitchFamily="2" charset="2"/>
              </a:rPr>
              <a:t></a:t>
            </a:r>
            <a:endParaRPr lang="tr-TR" dirty="0"/>
          </a:p>
          <a:p>
            <a:r>
              <a:rPr lang="tr-TR" dirty="0"/>
              <a:t>Provides a common tool</a:t>
            </a:r>
          </a:p>
          <a:p>
            <a:pPr lvl="1"/>
            <a:r>
              <a:rPr lang="tr-TR" dirty="0"/>
              <a:t>Training and testing (Benchmark)</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Motivation</a:t>
            </a:r>
            <a:endParaRPr lang="en-US" dirty="0">
              <a:solidFill>
                <a:srgbClr val="002E8A"/>
              </a:solidFill>
            </a:endParaRPr>
          </a:p>
        </p:txBody>
      </p:sp>
      <p:pic>
        <p:nvPicPr>
          <p:cNvPr id="2050" name="Picture 2" descr="https://image.slidesharecdn.com/whyeconomics-151014180027-lva1-app6891/95/why-study-economics-1-638.jpg?cb=1444845715"/>
          <p:cNvPicPr>
            <a:picLocks noChangeAspect="1" noChangeArrowheads="1"/>
          </p:cNvPicPr>
          <p:nvPr/>
        </p:nvPicPr>
        <p:blipFill rotWithShape="1">
          <a:blip r:embed="rId3">
            <a:extLst>
              <a:ext uri="{28A0092B-C50C-407E-A947-70E740481C1C}">
                <a14:useLocalDpi xmlns:a14="http://schemas.microsoft.com/office/drawing/2010/main" val="0"/>
              </a:ext>
            </a:extLst>
          </a:blip>
          <a:srcRect l="8990" t="28602" r="51888" b="4671"/>
          <a:stretch/>
        </p:blipFill>
        <p:spPr bwMode="auto">
          <a:xfrm>
            <a:off x="9634802" y="2044967"/>
            <a:ext cx="1947598" cy="249398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362689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627" y="1514600"/>
            <a:ext cx="9739256" cy="5230443"/>
          </a:xfrm>
        </p:spPr>
        <p:txBody>
          <a:bodyPr>
            <a:normAutofit/>
          </a:bodyPr>
          <a:lstStyle/>
          <a:p>
            <a:r>
              <a:rPr lang="tr-TR" dirty="0"/>
              <a:t>Implementation POV</a:t>
            </a:r>
          </a:p>
          <a:p>
            <a:pPr lvl="1"/>
            <a:r>
              <a:rPr lang="tr-TR" dirty="0"/>
              <a:t>Hard to find SDK, let’s create the game from scratch </a:t>
            </a:r>
          </a:p>
          <a:p>
            <a:r>
              <a:rPr lang="tr-TR" dirty="0"/>
              <a:t>Abstracting the environment</a:t>
            </a:r>
          </a:p>
          <a:p>
            <a:r>
              <a:rPr lang="tr-TR" dirty="0"/>
              <a:t>Performance measures: No hand labeled ground-truth set</a:t>
            </a:r>
          </a:p>
          <a:p>
            <a:pPr lvl="1"/>
            <a:r>
              <a:rPr lang="tr-TR" dirty="0"/>
              <a:t>Benchmarking tools, Human players, Evaluate individual decisions</a:t>
            </a:r>
          </a:p>
          <a:p>
            <a:r>
              <a:rPr lang="tr-TR" dirty="0"/>
              <a:t>Further challenges</a:t>
            </a:r>
          </a:p>
          <a:p>
            <a:pPr lvl="1"/>
            <a:r>
              <a:rPr lang="tr-TR" dirty="0"/>
              <a:t>Exploitation vs exploration</a:t>
            </a:r>
          </a:p>
          <a:p>
            <a:pPr lvl="1"/>
            <a:r>
              <a:rPr lang="tr-TR" dirty="0"/>
              <a:t>More problems Deep Learning perspective</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Challenges</a:t>
            </a:r>
            <a:endParaRPr lang="en-US" dirty="0">
              <a:solidFill>
                <a:srgbClr val="002E8A"/>
              </a:solidFill>
            </a:endParaRPr>
          </a:p>
        </p:txBody>
      </p:sp>
      <p:pic>
        <p:nvPicPr>
          <p:cNvPr id="1026" name="Picture 2" descr="http://d152j5tfobgaot.cloudfront.net/wp-content/uploads/2016/02/Challenges_Cover_Yourstor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00" t="5176" r="25106" b="7011"/>
          <a:stretch/>
        </p:blipFill>
        <p:spPr bwMode="auto">
          <a:xfrm>
            <a:off x="9402184" y="1514600"/>
            <a:ext cx="2180216" cy="1439591"/>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997685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9232"/>
            <a:ext cx="10972800" cy="1066800"/>
          </a:xfrm>
        </p:spPr>
        <p:txBody>
          <a:bodyPr/>
          <a:lstStyle/>
          <a:p>
            <a:r>
              <a:rPr lang="en-US" dirty="0">
                <a:solidFill>
                  <a:srgbClr val="002E8A"/>
                </a:solidFill>
              </a:rPr>
              <a:t>Reinforcement Learning to Play Mario [LYY12] </a:t>
            </a:r>
          </a:p>
        </p:txBody>
      </p:sp>
      <p:sp>
        <p:nvSpPr>
          <p:cNvPr id="5" name="Content Placeholder 2"/>
          <p:cNvSpPr>
            <a:spLocks noGrp="1"/>
          </p:cNvSpPr>
          <p:nvPr>
            <p:ph idx="1"/>
          </p:nvPr>
        </p:nvSpPr>
        <p:spPr>
          <a:xfrm>
            <a:off x="500743" y="1307100"/>
            <a:ext cx="9642232" cy="5105361"/>
          </a:xfrm>
        </p:spPr>
        <p:txBody>
          <a:bodyPr>
            <a:normAutofit/>
          </a:bodyPr>
          <a:lstStyle/>
          <a:p>
            <a:r>
              <a:rPr lang="tr-TR" dirty="0">
                <a:solidFill>
                  <a:schemeClr val="tx1"/>
                </a:solidFill>
              </a:rPr>
              <a:t>Aim of this study</a:t>
            </a:r>
          </a:p>
          <a:p>
            <a:pPr lvl="1"/>
            <a:r>
              <a:rPr lang="tr-TR" dirty="0">
                <a:solidFill>
                  <a:schemeClr val="tx1"/>
                </a:solidFill>
              </a:rPr>
              <a:t>Design an agent to play and beat the game Mario</a:t>
            </a:r>
          </a:p>
          <a:p>
            <a:r>
              <a:rPr lang="tr-TR" dirty="0">
                <a:solidFill>
                  <a:schemeClr val="tx1"/>
                </a:solidFill>
              </a:rPr>
              <a:t>Q-learning is model-free </a:t>
            </a:r>
          </a:p>
          <a:p>
            <a:pPr lvl="1"/>
            <a:r>
              <a:rPr lang="tr-TR" dirty="0">
                <a:solidFill>
                  <a:schemeClr val="tx1"/>
                </a:solidFill>
              </a:rPr>
              <a:t>Algorithm oblivious to transitional probabilities</a:t>
            </a:r>
          </a:p>
          <a:p>
            <a:pPr lvl="1"/>
            <a:r>
              <a:rPr lang="tr-TR" dirty="0">
                <a:solidFill>
                  <a:schemeClr val="tx1"/>
                </a:solidFill>
              </a:rPr>
              <a:t>Performs well under specific constraints</a:t>
            </a:r>
          </a:p>
          <a:p>
            <a:r>
              <a:rPr lang="tr-TR" dirty="0">
                <a:solidFill>
                  <a:schemeClr val="tx1"/>
                </a:solidFill>
              </a:rPr>
              <a:t>Mario AI Framework</a:t>
            </a:r>
          </a:p>
          <a:p>
            <a:pPr lvl="1"/>
            <a:r>
              <a:rPr lang="tr-TR" dirty="0">
                <a:solidFill>
                  <a:schemeClr val="tx1"/>
                </a:solidFill>
              </a:rPr>
              <a:t>Used to both train and test the system</a:t>
            </a:r>
          </a:p>
          <a:p>
            <a:r>
              <a:rPr lang="tr-TR" dirty="0">
                <a:solidFill>
                  <a:schemeClr val="tx1"/>
                </a:solidFill>
              </a:rPr>
              <a:t>Fast convergence and decent results</a:t>
            </a:r>
          </a:p>
          <a:p>
            <a:pPr lvl="1"/>
            <a:r>
              <a:rPr lang="tr-TR" dirty="0">
                <a:solidFill>
                  <a:srgbClr val="002E8A"/>
                </a:solidFill>
              </a:rPr>
              <a:t>5000 iterations</a:t>
            </a:r>
            <a:r>
              <a:rPr lang="tr-TR" dirty="0">
                <a:solidFill>
                  <a:schemeClr val="tx1"/>
                </a:solidFill>
              </a:rPr>
              <a:t>,</a:t>
            </a:r>
            <a:r>
              <a:rPr lang="tr-TR" dirty="0">
                <a:solidFill>
                  <a:srgbClr val="FF0000"/>
                </a:solidFill>
              </a:rPr>
              <a:t> 90% </a:t>
            </a:r>
            <a:r>
              <a:rPr lang="tr-TR" dirty="0">
                <a:solidFill>
                  <a:schemeClr val="tx1"/>
                </a:solidFill>
              </a:rPr>
              <a:t>win probability</a:t>
            </a: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marL="109728" indent="0">
              <a:buNone/>
            </a:pPr>
            <a:endParaRPr lang="en-US" dirty="0">
              <a:solidFill>
                <a:srgbClr val="FF0000"/>
              </a:solidFill>
            </a:endParaRPr>
          </a:p>
        </p:txBody>
      </p:sp>
    </p:spTree>
    <p:extLst>
      <p:ext uri="{BB962C8B-B14F-4D97-AF65-F5344CB8AC3E}">
        <p14:creationId xmlns:p14="http://schemas.microsoft.com/office/powerpoint/2010/main" val="177090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5">
                                            <p:txEl>
                                              <p:pRg st="1" end="1"/>
                                            </p:txEl>
                                          </p:spTgt>
                                        </p:tgtEl>
                                        <p:attrNameLst>
                                          <p:attrName>style.opacity</p:attrName>
                                        </p:attrNameLst>
                                      </p:cBhvr>
                                      <p:to>
                                        <p:strVal val="0.5"/>
                                      </p:to>
                                    </p:set>
                                    <p:animEffect filter="image" prLst="opacity: 0.5">
                                      <p:cBhvr rctx="IE">
                                        <p:cTn id="18" dur="indefinite"/>
                                        <p:tgtEl>
                                          <p:spTgt spid="5">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5">
                                            <p:txEl>
                                              <p:pRg st="2" end="2"/>
                                            </p:txEl>
                                          </p:spTgt>
                                        </p:tgtEl>
                                        <p:attrNameLst>
                                          <p:attrName>style.opacity</p:attrName>
                                        </p:attrNameLst>
                                      </p:cBhvr>
                                      <p:to>
                                        <p:strVal val="0.5"/>
                                      </p:to>
                                    </p:set>
                                    <p:animEffect filter="image" prLst="opacity: 0.5">
                                      <p:cBhvr rctx="IE">
                                        <p:cTn id="25" dur="indefinite"/>
                                        <p:tgtEl>
                                          <p:spTgt spid="5">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5">
                                            <p:txEl>
                                              <p:pRg st="3" end="3"/>
                                            </p:txEl>
                                          </p:spTgt>
                                        </p:tgtEl>
                                        <p:attrNameLst>
                                          <p:attrName>style.opacity</p:attrName>
                                        </p:attrNameLst>
                                      </p:cBhvr>
                                      <p:to>
                                        <p:strVal val="0.5"/>
                                      </p:to>
                                    </p:set>
                                    <p:animEffect filter="image" prLst="opacity: 0.5">
                                      <p:cBhvr rctx="IE">
                                        <p:cTn id="32" dur="indefinite"/>
                                        <p:tgtEl>
                                          <p:spTgt spid="5">
                                            <p:txEl>
                                              <p:pRg st="3" end="3"/>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p:cTn id="38" dur="indefinite"/>
                                        <p:tgtEl>
                                          <p:spTgt spid="5">
                                            <p:txEl>
                                              <p:pRg st="4" end="4"/>
                                            </p:txEl>
                                          </p:spTgt>
                                        </p:tgtEl>
                                        <p:attrNameLst>
                                          <p:attrName>style.opacity</p:attrName>
                                        </p:attrNameLst>
                                      </p:cBhvr>
                                      <p:to>
                                        <p:strVal val="0.5"/>
                                      </p:to>
                                    </p:set>
                                    <p:animEffect filter="image" prLst="opacity: 0.5">
                                      <p:cBhvr rctx="IE">
                                        <p:cTn id="39" dur="indefinite"/>
                                        <p:tgtEl>
                                          <p:spTgt spid="5">
                                            <p:txEl>
                                              <p:pRg st="4" end="4"/>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p:cTn id="45" dur="indefinite"/>
                                        <p:tgtEl>
                                          <p:spTgt spid="5">
                                            <p:txEl>
                                              <p:pRg st="5" end="5"/>
                                            </p:txEl>
                                          </p:spTgt>
                                        </p:tgtEl>
                                        <p:attrNameLst>
                                          <p:attrName>style.opacity</p:attrName>
                                        </p:attrNameLst>
                                      </p:cBhvr>
                                      <p:to>
                                        <p:strVal val="0.5"/>
                                      </p:to>
                                    </p:set>
                                    <p:animEffect filter="image" prLst="opacity: 0.5">
                                      <p:cBhvr rctx="IE">
                                        <p:cTn id="46" dur="indefinite"/>
                                        <p:tgtEl>
                                          <p:spTgt spid="5">
                                            <p:txEl>
                                              <p:pRg st="5" end="5"/>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5">
                                            <p:txEl>
                                              <p:pRg st="6" end="6"/>
                                            </p:txEl>
                                          </p:spTgt>
                                        </p:tgtEl>
                                        <p:attrNameLst>
                                          <p:attrName>style.opacity</p:attrName>
                                        </p:attrNameLst>
                                      </p:cBhvr>
                                      <p:to>
                                        <p:strVal val="0.5"/>
                                      </p:to>
                                    </p:set>
                                    <p:animEffect filter="image" prLst="opacity: 0.5">
                                      <p:cBhvr rctx="IE">
                                        <p:cTn id="53" dur="indefinite"/>
                                        <p:tgtEl>
                                          <p:spTgt spid="5">
                                            <p:txEl>
                                              <p:pRg st="6" end="6"/>
                                            </p:txEl>
                                          </p:spTgt>
                                        </p:tgtEl>
                                      </p:cBhvr>
                                    </p:animEffect>
                                  </p:childTnLst>
                                </p:cTn>
                              </p:par>
                              <p:par>
                                <p:cTn id="54" presetID="1" presetClass="entr" presetSubtype="0" fill="hold" nodeType="with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5">
                                            <p:txEl>
                                              <p:pRg st="7" end="7"/>
                                            </p:txEl>
                                          </p:spTgt>
                                        </p:tgtEl>
                                        <p:attrNameLst>
                                          <p:attrName>style.opacity</p:attrName>
                                        </p:attrNameLst>
                                      </p:cBhvr>
                                      <p:to>
                                        <p:strVal val="0.5"/>
                                      </p:to>
                                    </p:set>
                                    <p:animEffect filter="image" prLst="opacity: 0.5">
                                      <p:cBhvr rctx="IE">
                                        <p:cTn id="60" dur="indefinite"/>
                                        <p:tgtEl>
                                          <p:spTgt spid="5">
                                            <p:txEl>
                                              <p:pRg st="7" end="7"/>
                                            </p:txEl>
                                          </p:spTgt>
                                        </p:tgtEl>
                                      </p:cBhvr>
                                    </p:animEffect>
                                  </p:childTnLst>
                                </p:cTn>
                              </p:par>
                              <p:par>
                                <p:cTn id="61" presetID="1" presetClass="entr" presetSubtype="0" fill="hold" nodeType="with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0" y="3741196"/>
            <a:ext cx="4437799" cy="2263966"/>
          </a:xfrm>
        </p:spPr>
        <p:txBody>
          <a:bodyPr>
            <a:normAutofit lnSpcReduction="10000"/>
          </a:bodyPr>
          <a:lstStyle/>
          <a:p>
            <a:r>
              <a:rPr lang="tr-TR" dirty="0"/>
              <a:t>States</a:t>
            </a:r>
          </a:p>
          <a:p>
            <a:r>
              <a:rPr lang="tr-TR" dirty="0"/>
              <a:t>Actions</a:t>
            </a:r>
          </a:p>
          <a:p>
            <a:r>
              <a:rPr lang="tr-TR" dirty="0"/>
              <a:t>Reward function</a:t>
            </a:r>
          </a:p>
          <a:p>
            <a:r>
              <a:rPr lang="tr-TR" dirty="0"/>
              <a:t>Decreasing learning rate</a:t>
            </a:r>
          </a:p>
          <a:p>
            <a:r>
              <a:rPr lang="tr-TR" dirty="0"/>
              <a:t>Discount factor</a:t>
            </a:r>
          </a:p>
          <a:p>
            <a:pPr lvl="1"/>
            <a:endParaRPr lang="tr-TR" sz="2800"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65492" y="209196"/>
            <a:ext cx="7500083" cy="28395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9875" t="196" r="18769" b="12890"/>
          <a:stretch/>
        </p:blipFill>
        <p:spPr>
          <a:xfrm>
            <a:off x="138099" y="209196"/>
            <a:ext cx="3056791" cy="3251032"/>
          </a:xfrm>
          <a:prstGeom prst="roundRect">
            <a:avLst>
              <a:gd name="adj" fmla="val 8594"/>
            </a:avLst>
          </a:prstGeom>
          <a:solidFill>
            <a:srgbClr val="FFFFFF">
              <a:shade val="85000"/>
            </a:srgbClr>
          </a:solidFill>
          <a:ln>
            <a:noFill/>
          </a:ln>
          <a:effectLst/>
        </p:spPr>
      </p:pic>
      <p:sp>
        <p:nvSpPr>
          <p:cNvPr id="3" name="Rectangle: Rounded Corners 2"/>
          <p:cNvSpPr/>
          <p:nvPr/>
        </p:nvSpPr>
        <p:spPr>
          <a:xfrm>
            <a:off x="4616066" y="1165084"/>
            <a:ext cx="7398933" cy="5618602"/>
          </a:xfrm>
          <a:prstGeom prst="roundRect">
            <a:avLst>
              <a:gd name="adj" fmla="val 4856"/>
            </a:avLst>
          </a:prstGeom>
          <a:solidFill>
            <a:srgbClr val="EBDDC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2" name="Group 41"/>
          <p:cNvGrpSpPr/>
          <p:nvPr/>
        </p:nvGrpSpPr>
        <p:grpSpPr>
          <a:xfrm>
            <a:off x="7126542" y="644452"/>
            <a:ext cx="937300" cy="1826210"/>
            <a:chOff x="7126542" y="644452"/>
            <a:chExt cx="937300" cy="1826210"/>
          </a:xfrm>
        </p:grpSpPr>
        <p:cxnSp>
          <p:nvCxnSpPr>
            <p:cNvPr id="15" name="Straight Arrow Connector 14"/>
            <p:cNvCxnSpPr>
              <a:cxnSpLocks/>
            </p:cNvCxnSpPr>
            <p:nvPr/>
          </p:nvCxnSpPr>
          <p:spPr>
            <a:xfrm>
              <a:off x="7595192" y="644452"/>
              <a:ext cx="0" cy="139699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7126542" y="2101330"/>
              <a:ext cx="937300" cy="369332"/>
            </a:xfrm>
            <a:prstGeom prst="rect">
              <a:avLst/>
            </a:prstGeom>
            <a:noFill/>
          </p:spPr>
          <p:txBody>
            <a:bodyPr wrap="square" rtlCol="0">
              <a:spAutoFit/>
            </a:bodyPr>
            <a:lstStyle/>
            <a:p>
              <a:r>
                <a:rPr lang="tr-TR" dirty="0">
                  <a:solidFill>
                    <a:srgbClr val="002E8A"/>
                  </a:solidFill>
                </a:rPr>
                <a:t>States</a:t>
              </a:r>
              <a:endParaRPr lang="en-US" dirty="0">
                <a:solidFill>
                  <a:srgbClr val="002E8A"/>
                </a:solidFill>
              </a:endParaRPr>
            </a:p>
          </p:txBody>
        </p:sp>
      </p:grpSp>
      <p:grpSp>
        <p:nvGrpSpPr>
          <p:cNvPr id="41" name="Group 40"/>
          <p:cNvGrpSpPr/>
          <p:nvPr/>
        </p:nvGrpSpPr>
        <p:grpSpPr>
          <a:xfrm>
            <a:off x="4565492" y="644452"/>
            <a:ext cx="2283958" cy="2207591"/>
            <a:chOff x="4565492" y="644452"/>
            <a:chExt cx="2283958" cy="2207591"/>
          </a:xfrm>
        </p:grpSpPr>
        <p:pic>
          <p:nvPicPr>
            <p:cNvPr id="10" name="Picture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5400000">
              <a:off x="4933710" y="276234"/>
              <a:ext cx="243087" cy="979524"/>
            </a:xfrm>
            <a:prstGeom prst="rect">
              <a:avLst/>
            </a:prstGeom>
          </p:spPr>
        </p:pic>
        <p:cxnSp>
          <p:nvCxnSpPr>
            <p:cNvPr id="12" name="Straight Arrow Connector 11"/>
            <p:cNvCxnSpPr>
              <a:cxnSpLocks/>
            </p:cNvCxnSpPr>
            <p:nvPr/>
          </p:nvCxnSpPr>
          <p:spPr>
            <a:xfrm>
              <a:off x="5055253" y="1068571"/>
              <a:ext cx="0" cy="77204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4654438" y="1834712"/>
              <a:ext cx="937300" cy="369332"/>
            </a:xfrm>
            <a:prstGeom prst="rect">
              <a:avLst/>
            </a:prstGeom>
            <a:noFill/>
          </p:spPr>
          <p:txBody>
            <a:bodyPr wrap="square" rtlCol="0">
              <a:spAutoFit/>
            </a:bodyPr>
            <a:lstStyle/>
            <a:p>
              <a:r>
                <a:rPr lang="tr-TR" dirty="0">
                  <a:solidFill>
                    <a:srgbClr val="002E8A"/>
                  </a:solidFill>
                </a:rPr>
                <a:t>Q-table</a:t>
              </a:r>
              <a:endParaRPr lang="en-US" dirty="0">
                <a:solidFill>
                  <a:srgbClr val="002E8A"/>
                </a:solidFill>
              </a:endParaRPr>
            </a:p>
          </p:txBody>
        </p:sp>
        <p:sp>
          <p:nvSpPr>
            <p:cNvPr id="39" name="TextBox 38"/>
            <p:cNvSpPr txBox="1"/>
            <p:nvPr/>
          </p:nvSpPr>
          <p:spPr>
            <a:xfrm>
              <a:off x="4791958" y="2205712"/>
              <a:ext cx="2057492" cy="646331"/>
            </a:xfrm>
            <a:prstGeom prst="rect">
              <a:avLst/>
            </a:prstGeom>
            <a:noFill/>
          </p:spPr>
          <p:txBody>
            <a:bodyPr wrap="square" rtlCol="0">
              <a:spAutoFit/>
            </a:bodyPr>
            <a:lstStyle/>
            <a:p>
              <a:r>
                <a:rPr lang="tr-TR" dirty="0"/>
                <a:t>Initialized with a uniform distribution</a:t>
              </a:r>
              <a:endParaRPr lang="en-US" dirty="0"/>
            </a:p>
          </p:txBody>
        </p:sp>
      </p:grpSp>
      <p:grpSp>
        <p:nvGrpSpPr>
          <p:cNvPr id="43" name="Group 42"/>
          <p:cNvGrpSpPr/>
          <p:nvPr/>
        </p:nvGrpSpPr>
        <p:grpSpPr>
          <a:xfrm>
            <a:off x="7595192" y="644451"/>
            <a:ext cx="2856613" cy="4231208"/>
            <a:chOff x="7595192" y="644451"/>
            <a:chExt cx="2856613" cy="4231208"/>
          </a:xfrm>
        </p:grpSpPr>
        <p:cxnSp>
          <p:nvCxnSpPr>
            <p:cNvPr id="16" name="Straight Arrow Connector 15"/>
            <p:cNvCxnSpPr>
              <a:cxnSpLocks/>
            </p:cNvCxnSpPr>
            <p:nvPr/>
          </p:nvCxnSpPr>
          <p:spPr>
            <a:xfrm>
              <a:off x="7967330" y="644451"/>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7595192" y="2806628"/>
              <a:ext cx="937300" cy="369332"/>
            </a:xfrm>
            <a:prstGeom prst="rect">
              <a:avLst/>
            </a:prstGeom>
            <a:noFill/>
          </p:spPr>
          <p:txBody>
            <a:bodyPr wrap="square" rtlCol="0">
              <a:spAutoFit/>
            </a:bodyPr>
            <a:lstStyle/>
            <a:p>
              <a:r>
                <a:rPr lang="tr-TR" dirty="0">
                  <a:solidFill>
                    <a:srgbClr val="002E8A"/>
                  </a:solidFill>
                </a:rPr>
                <a:t>Actions</a:t>
              </a:r>
              <a:endParaRPr lang="en-US" dirty="0">
                <a:solidFill>
                  <a:srgbClr val="002E8A"/>
                </a:solidFill>
              </a:endParaRPr>
            </a:p>
          </p:txBody>
        </p:sp>
        <mc:AlternateContent xmlns:mc="http://schemas.openxmlformats.org/markup-compatibility/2006" xmlns:a14="http://schemas.microsoft.com/office/drawing/2010/main">
          <mc:Choice Requires="a14">
            <p:sp>
              <p:nvSpPr>
                <p:cNvPr id="40" name="TextBox 39"/>
                <p:cNvSpPr txBox="1"/>
                <p:nvPr/>
              </p:nvSpPr>
              <p:spPr>
                <a:xfrm>
                  <a:off x="7815148" y="3121333"/>
                  <a:ext cx="2636657" cy="1754326"/>
                </a:xfrm>
                <a:prstGeom prst="rect">
                  <a:avLst/>
                </a:prstGeom>
                <a:noFill/>
              </p:spPr>
              <p:txBody>
                <a:bodyPr wrap="square" rtlCol="0">
                  <a:spAutoFit/>
                </a:bodyPr>
                <a:lstStyle/>
                <a:p>
                  <a14:m>
                    <m:oMath xmlns:m="http://schemas.openxmlformats.org/officeDocument/2006/math">
                      <m:r>
                        <m:rPr>
                          <m:sty m:val="p"/>
                        </m:rPr>
                        <a:rPr lang="tr-TR" b="0" i="1" smtClean="0">
                          <a:latin typeface="Cambria Math" panose="02040503050406030204" pitchFamily="18" charset="0"/>
                        </a:rPr>
                        <m:t>ϵ</m:t>
                      </m:r>
                      <m:r>
                        <a:rPr lang="tr-TR" b="0" i="1" smtClean="0">
                          <a:latin typeface="Cambria Math" panose="02040503050406030204" pitchFamily="18" charset="0"/>
                        </a:rPr>
                        <m:t> −</m:t>
                      </m:r>
                      <m:r>
                        <a:rPr lang="tr-TR" b="0" i="1" smtClean="0">
                          <a:latin typeface="Cambria Math" panose="02040503050406030204" pitchFamily="18" charset="0"/>
                        </a:rPr>
                        <m:t>𝑔𝑟𝑒𝑒𝑑𝑦</m:t>
                      </m:r>
                    </m:oMath>
                  </a14:m>
                  <a:r>
                    <a:rPr lang="tr-TR" b="0" dirty="0"/>
                    <a:t> strategy</a:t>
                  </a:r>
                </a:p>
                <a:p>
                  <a:endParaRPr lang="tr-TR" dirty="0"/>
                </a:p>
                <a:p>
                  <a:r>
                    <a:rPr lang="tr-TR" dirty="0"/>
                    <a:t>If randomize &lt; epsilon</a:t>
                  </a:r>
                </a:p>
                <a:p>
                  <a:r>
                    <a:rPr lang="tr-TR" b="0" dirty="0"/>
                    <a:t>   select_rand_action()</a:t>
                  </a:r>
                </a:p>
                <a:p>
                  <a:r>
                    <a:rPr lang="tr-TR" dirty="0"/>
                    <a:t>Else</a:t>
                  </a:r>
                </a:p>
                <a:p>
                  <a:r>
                    <a:rPr lang="tr-TR" b="0" dirty="0"/>
                    <a:t>   select_max_action()</a:t>
                  </a:r>
                </a:p>
              </p:txBody>
            </p:sp>
          </mc:Choice>
          <mc:Fallback xmlns="">
            <p:sp>
              <p:nvSpPr>
                <p:cNvPr id="40" name="TextBox 39"/>
                <p:cNvSpPr txBox="1">
                  <a:spLocks noRot="1" noChangeAspect="1" noMove="1" noResize="1" noEditPoints="1" noAdjustHandles="1" noChangeArrowheads="1" noChangeShapeType="1" noTextEdit="1"/>
                </p:cNvSpPr>
                <p:nvPr/>
              </p:nvSpPr>
              <p:spPr>
                <a:xfrm>
                  <a:off x="7815148" y="3121333"/>
                  <a:ext cx="2636657" cy="1754326"/>
                </a:xfrm>
                <a:prstGeom prst="rect">
                  <a:avLst/>
                </a:prstGeom>
                <a:blipFill>
                  <a:blip r:embed="rId8"/>
                  <a:stretch>
                    <a:fillRect l="-1848" t="-1736" b="-4514"/>
                  </a:stretch>
                </a:blipFill>
              </p:spPr>
              <p:txBody>
                <a:bodyPr/>
                <a:lstStyle/>
                <a:p>
                  <a:r>
                    <a:rPr lang="en-US">
                      <a:noFill/>
                    </a:rPr>
                    <a:t> </a:t>
                  </a:r>
                </a:p>
              </p:txBody>
            </p:sp>
          </mc:Fallback>
        </mc:AlternateContent>
      </p:grpSp>
      <p:grpSp>
        <p:nvGrpSpPr>
          <p:cNvPr id="49" name="Group 48"/>
          <p:cNvGrpSpPr/>
          <p:nvPr/>
        </p:nvGrpSpPr>
        <p:grpSpPr>
          <a:xfrm>
            <a:off x="8492045" y="711127"/>
            <a:ext cx="1821538" cy="2462486"/>
            <a:chOff x="8492045" y="711127"/>
            <a:chExt cx="1821538" cy="2462486"/>
          </a:xfrm>
        </p:grpSpPr>
        <p:cxnSp>
          <p:nvCxnSpPr>
            <p:cNvPr id="47" name="Straight Arrow Connector 46"/>
            <p:cNvCxnSpPr>
              <a:cxnSpLocks/>
            </p:cNvCxnSpPr>
            <p:nvPr/>
          </p:nvCxnSpPr>
          <p:spPr>
            <a:xfrm>
              <a:off x="9087293" y="711127"/>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8492045" y="2804281"/>
              <a:ext cx="1821538" cy="369332"/>
            </a:xfrm>
            <a:prstGeom prst="rect">
              <a:avLst/>
            </a:prstGeom>
            <a:noFill/>
          </p:spPr>
          <p:txBody>
            <a:bodyPr wrap="square" rtlCol="0">
              <a:spAutoFit/>
            </a:bodyPr>
            <a:lstStyle/>
            <a:p>
              <a:r>
                <a:rPr lang="tr-TR" dirty="0">
                  <a:solidFill>
                    <a:srgbClr val="002E8A"/>
                  </a:solidFill>
                </a:rPr>
                <a:t>Reward function</a:t>
              </a:r>
              <a:endParaRPr lang="en-US" dirty="0">
                <a:solidFill>
                  <a:srgbClr val="002E8A"/>
                </a:solidFill>
              </a:endParaRPr>
            </a:p>
          </p:txBody>
        </p:sp>
      </p:grpSp>
      <p:grpSp>
        <p:nvGrpSpPr>
          <p:cNvPr id="56" name="Group 55"/>
          <p:cNvGrpSpPr/>
          <p:nvPr/>
        </p:nvGrpSpPr>
        <p:grpSpPr>
          <a:xfrm>
            <a:off x="8938142" y="644452"/>
            <a:ext cx="2659626" cy="2602471"/>
            <a:chOff x="8938142" y="644452"/>
            <a:chExt cx="2659626" cy="2602471"/>
          </a:xfrm>
        </p:grpSpPr>
        <p:grpSp>
          <p:nvGrpSpPr>
            <p:cNvPr id="51" name="Group 50"/>
            <p:cNvGrpSpPr/>
            <p:nvPr/>
          </p:nvGrpSpPr>
          <p:grpSpPr>
            <a:xfrm>
              <a:off x="8938142" y="644452"/>
              <a:ext cx="1636175" cy="1983617"/>
              <a:chOff x="8938142" y="644452"/>
              <a:chExt cx="1636175" cy="1983617"/>
            </a:xfrm>
          </p:grpSpPr>
          <p:cxnSp>
            <p:nvCxnSpPr>
              <p:cNvPr id="14" name="Straight Arrow Connector 13"/>
              <p:cNvCxnSpPr>
                <a:cxnSpLocks/>
              </p:cNvCxnSpPr>
              <p:nvPr/>
            </p:nvCxnSpPr>
            <p:spPr>
              <a:xfrm>
                <a:off x="9636642" y="644452"/>
                <a:ext cx="0" cy="1620283"/>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8938142" y="2258737"/>
                <a:ext cx="1636175" cy="369332"/>
              </a:xfrm>
              <a:prstGeom prst="rect">
                <a:avLst/>
              </a:prstGeom>
              <a:noFill/>
            </p:spPr>
            <p:txBody>
              <a:bodyPr wrap="square" rtlCol="0">
                <a:spAutoFit/>
              </a:bodyPr>
              <a:lstStyle/>
              <a:p>
                <a:r>
                  <a:rPr lang="tr-TR" dirty="0">
                    <a:solidFill>
                      <a:srgbClr val="002E8A"/>
                    </a:solidFill>
                  </a:rPr>
                  <a:t>Discount factor</a:t>
                </a:r>
                <a:endParaRPr lang="en-US" dirty="0">
                  <a:solidFill>
                    <a:srgbClr val="002E8A"/>
                  </a:solidFill>
                </a:endParaRPr>
              </a:p>
            </p:txBody>
          </p:sp>
        </p:grpSp>
        <p:sp>
          <p:nvSpPr>
            <p:cNvPr id="53" name="TextBox 52"/>
            <p:cNvSpPr txBox="1"/>
            <p:nvPr/>
          </p:nvSpPr>
          <p:spPr>
            <a:xfrm>
              <a:off x="9156216" y="2600592"/>
              <a:ext cx="2441552" cy="646331"/>
            </a:xfrm>
            <a:prstGeom prst="rect">
              <a:avLst/>
            </a:prstGeom>
            <a:noFill/>
          </p:spPr>
          <p:txBody>
            <a:bodyPr wrap="square" rtlCol="0">
              <a:spAutoFit/>
            </a:bodyPr>
            <a:lstStyle/>
            <a:p>
              <a:r>
                <a:rPr lang="tr-TR" dirty="0"/>
                <a:t>How much future state is taken into account</a:t>
              </a:r>
              <a:endParaRPr lang="en-US" dirty="0"/>
            </a:p>
          </p:txBody>
        </p:sp>
      </p:grpSp>
      <p:grpSp>
        <p:nvGrpSpPr>
          <p:cNvPr id="55" name="Group 54"/>
          <p:cNvGrpSpPr/>
          <p:nvPr/>
        </p:nvGrpSpPr>
        <p:grpSpPr>
          <a:xfrm>
            <a:off x="8025650" y="644452"/>
            <a:ext cx="1477653" cy="2320329"/>
            <a:chOff x="8025650" y="644452"/>
            <a:chExt cx="1477653" cy="2320329"/>
          </a:xfrm>
        </p:grpSpPr>
        <p:grpSp>
          <p:nvGrpSpPr>
            <p:cNvPr id="50" name="Group 49"/>
            <p:cNvGrpSpPr/>
            <p:nvPr/>
          </p:nvGrpSpPr>
          <p:grpSpPr>
            <a:xfrm>
              <a:off x="8025650" y="644452"/>
              <a:ext cx="1451502" cy="1435508"/>
              <a:chOff x="8025650" y="644452"/>
              <a:chExt cx="1451502" cy="1435508"/>
            </a:xfrm>
          </p:grpSpPr>
          <p:cxnSp>
            <p:nvCxnSpPr>
              <p:cNvPr id="4" name="Straight Arrow Connector 3"/>
              <p:cNvCxnSpPr/>
              <p:nvPr/>
            </p:nvCxnSpPr>
            <p:spPr>
              <a:xfrm>
                <a:off x="8569842" y="644452"/>
                <a:ext cx="0" cy="1084521"/>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5" name="TextBox 44"/>
              <p:cNvSpPr txBox="1"/>
              <p:nvPr/>
            </p:nvSpPr>
            <p:spPr>
              <a:xfrm>
                <a:off x="8025650" y="1710628"/>
                <a:ext cx="1451502" cy="369332"/>
              </a:xfrm>
              <a:prstGeom prst="rect">
                <a:avLst/>
              </a:prstGeom>
              <a:noFill/>
            </p:spPr>
            <p:txBody>
              <a:bodyPr wrap="square" rtlCol="0">
                <a:spAutoFit/>
              </a:bodyPr>
              <a:lstStyle/>
              <a:p>
                <a:r>
                  <a:rPr lang="tr-TR" dirty="0">
                    <a:solidFill>
                      <a:srgbClr val="002E8A"/>
                    </a:solidFill>
                  </a:rPr>
                  <a:t>Learning rate</a:t>
                </a:r>
                <a:endParaRPr lang="en-US" dirty="0">
                  <a:solidFill>
                    <a:srgbClr val="002E8A"/>
                  </a:solidFill>
                </a:endParaRPr>
              </a:p>
            </p:txBody>
          </p:sp>
        </p:grpSp>
        <p:sp>
          <p:nvSpPr>
            <p:cNvPr id="54" name="TextBox 53"/>
            <p:cNvSpPr txBox="1"/>
            <p:nvPr/>
          </p:nvSpPr>
          <p:spPr>
            <a:xfrm>
              <a:off x="8256821" y="2041451"/>
              <a:ext cx="1246482" cy="923330"/>
            </a:xfrm>
            <a:prstGeom prst="rect">
              <a:avLst/>
            </a:prstGeom>
            <a:noFill/>
          </p:spPr>
          <p:txBody>
            <a:bodyPr wrap="square" rtlCol="0">
              <a:spAutoFit/>
            </a:bodyPr>
            <a:lstStyle/>
            <a:p>
              <a:r>
                <a:rPr lang="tr-TR" dirty="0"/>
                <a:t>How fast learning converges</a:t>
              </a:r>
              <a:endParaRPr lang="en-US" dirty="0"/>
            </a:p>
          </p:txBody>
        </p:sp>
      </p:grpSp>
      <p:sp>
        <p:nvSpPr>
          <p:cNvPr id="57" name="TextBox 56"/>
          <p:cNvSpPr txBox="1"/>
          <p:nvPr/>
        </p:nvSpPr>
        <p:spPr>
          <a:xfrm>
            <a:off x="6912533" y="3483584"/>
            <a:ext cx="3509671" cy="830997"/>
          </a:xfrm>
          <a:prstGeom prst="rect">
            <a:avLst/>
          </a:prstGeom>
          <a:noFill/>
        </p:spPr>
        <p:txBody>
          <a:bodyPr wrap="square" rtlCol="0">
            <a:spAutoFit/>
          </a:bodyPr>
          <a:lstStyle/>
          <a:p>
            <a:r>
              <a:rPr lang="tr-TR" sz="2400" dirty="0"/>
              <a:t>Using Mario AI framework those variables defined</a:t>
            </a:r>
            <a:endParaRPr lang="en-US" sz="2400" dirty="0"/>
          </a:p>
        </p:txBody>
      </p:sp>
      <p:sp>
        <p:nvSpPr>
          <p:cNvPr id="58" name="TextBox 57"/>
          <p:cNvSpPr txBox="1"/>
          <p:nvPr/>
        </p:nvSpPr>
        <p:spPr>
          <a:xfrm>
            <a:off x="5055253" y="1619480"/>
            <a:ext cx="6633643" cy="3785652"/>
          </a:xfrm>
          <a:prstGeom prst="rect">
            <a:avLst/>
          </a:prstGeom>
          <a:noFill/>
        </p:spPr>
        <p:txBody>
          <a:bodyPr wrap="square" rtlCol="0">
            <a:spAutoFit/>
          </a:bodyPr>
          <a:lstStyle/>
          <a:p>
            <a:pPr marL="285750" indent="-285750">
              <a:buFont typeface="Arial" panose="020B0604020202020204" pitchFamily="34" charset="0"/>
              <a:buChar char="•"/>
            </a:pPr>
            <a:r>
              <a:rPr lang="tr-TR" sz="2400" dirty="0"/>
              <a:t>Mario mode: 0 – small, 1 – big, 2-fire</a:t>
            </a:r>
          </a:p>
          <a:p>
            <a:pPr marL="285750" indent="-285750">
              <a:buFont typeface="Arial" panose="020B0604020202020204" pitchFamily="34" charset="0"/>
              <a:buChar char="•"/>
            </a:pPr>
            <a:r>
              <a:rPr lang="tr-TR" sz="2400" dirty="0"/>
              <a:t>If on ground: 0 or 1</a:t>
            </a:r>
          </a:p>
          <a:p>
            <a:pPr marL="285750" indent="-285750">
              <a:buFont typeface="Arial" panose="020B0604020202020204" pitchFamily="34" charset="0"/>
              <a:buChar char="•"/>
            </a:pPr>
            <a:r>
              <a:rPr lang="tr-TR" sz="2400" dirty="0"/>
              <a:t>If can jump: 0 or 1</a:t>
            </a:r>
          </a:p>
          <a:p>
            <a:pPr marL="285750" indent="-285750">
              <a:buFont typeface="Arial" panose="020B0604020202020204" pitchFamily="34" charset="0"/>
              <a:buChar char="•"/>
            </a:pPr>
            <a:r>
              <a:rPr lang="tr-TR" sz="2400" dirty="0"/>
              <a:t>If stuck: 0 or 1</a:t>
            </a:r>
          </a:p>
          <a:p>
            <a:pPr marL="285750" indent="-285750">
              <a:buFont typeface="Arial" panose="020B0604020202020204" pitchFamily="34" charset="0"/>
              <a:buChar char="•"/>
            </a:pPr>
            <a:r>
              <a:rPr lang="tr-TR" sz="2400" dirty="0"/>
              <a:t>Nearby, midrange, far enemies</a:t>
            </a:r>
          </a:p>
          <a:p>
            <a:pPr marL="285750" indent="-285750">
              <a:buFont typeface="Arial" panose="020B0604020202020204" pitchFamily="34" charset="0"/>
              <a:buChar char="•"/>
            </a:pPr>
            <a:r>
              <a:rPr lang="tr-TR" sz="2400" dirty="0"/>
              <a:t>If enemies killed by stomp: 0 or 1</a:t>
            </a:r>
          </a:p>
          <a:p>
            <a:r>
              <a:rPr lang="tr-TR" sz="2400" dirty="0"/>
              <a:t>    </a:t>
            </a:r>
          </a:p>
          <a:p>
            <a:r>
              <a:rPr lang="tr-TR" sz="2400" dirty="0"/>
              <a:t>     ...</a:t>
            </a:r>
          </a:p>
          <a:p>
            <a:endParaRPr lang="tr-TR" sz="2400" dirty="0"/>
          </a:p>
          <a:p>
            <a:r>
              <a:rPr lang="tr-TR" sz="2400" dirty="0"/>
              <a:t>A state needs </a:t>
            </a:r>
            <a:r>
              <a:rPr lang="tr-TR" sz="2400" b="1" dirty="0">
                <a:solidFill>
                  <a:srgbClr val="002E8A"/>
                </a:solidFill>
              </a:rPr>
              <a:t>39 bits</a:t>
            </a:r>
            <a:r>
              <a:rPr lang="tr-TR" sz="2400" dirty="0"/>
              <a:t> to encode</a:t>
            </a:r>
            <a:endParaRPr lang="en-US" sz="2400" dirty="0"/>
          </a:p>
        </p:txBody>
      </p:sp>
      <p:sp>
        <p:nvSpPr>
          <p:cNvPr id="59" name="TextBox 58"/>
          <p:cNvSpPr txBox="1"/>
          <p:nvPr/>
        </p:nvSpPr>
        <p:spPr>
          <a:xfrm>
            <a:off x="6310931" y="2596328"/>
            <a:ext cx="4443121" cy="2308324"/>
          </a:xfrm>
          <a:prstGeom prst="rect">
            <a:avLst/>
          </a:prstGeom>
          <a:noFill/>
        </p:spPr>
        <p:txBody>
          <a:bodyPr wrap="square" rtlCol="0">
            <a:spAutoFit/>
          </a:bodyPr>
          <a:lstStyle/>
          <a:p>
            <a:r>
              <a:rPr lang="tr-TR" sz="2400" dirty="0"/>
              <a:t>Mario performs one of </a:t>
            </a:r>
            <a:r>
              <a:rPr lang="tr-TR" sz="2400" dirty="0">
                <a:solidFill>
                  <a:srgbClr val="002E8A"/>
                </a:solidFill>
              </a:rPr>
              <a:t>12 actions</a:t>
            </a:r>
          </a:p>
          <a:p>
            <a:endParaRPr lang="tr-TR" sz="2400" dirty="0"/>
          </a:p>
          <a:p>
            <a:endParaRPr lang="tr-TR" sz="2400" dirty="0"/>
          </a:p>
          <a:p>
            <a:r>
              <a:rPr lang="tr-TR" sz="2400" dirty="0"/>
              <a:t>{LEFT,  RIGHT,  STAY}          X </a:t>
            </a:r>
          </a:p>
          <a:p>
            <a:r>
              <a:rPr lang="tr-TR" sz="2400" dirty="0"/>
              <a:t>{JUMP,  NOT_JUMP}          X</a:t>
            </a:r>
          </a:p>
          <a:p>
            <a:r>
              <a:rPr lang="tr-TR" sz="2400" dirty="0"/>
              <a:t>{SPEED/FIRE, NOSPEED}   X</a:t>
            </a:r>
          </a:p>
        </p:txBody>
      </p:sp>
      <p:sp>
        <p:nvSpPr>
          <p:cNvPr id="60" name="TextBox 59"/>
          <p:cNvSpPr txBox="1"/>
          <p:nvPr/>
        </p:nvSpPr>
        <p:spPr>
          <a:xfrm>
            <a:off x="5207653" y="2102388"/>
            <a:ext cx="6633643" cy="3354765"/>
          </a:xfrm>
          <a:prstGeom prst="rect">
            <a:avLst/>
          </a:prstGeom>
          <a:noFill/>
        </p:spPr>
        <p:txBody>
          <a:bodyPr wrap="square" rtlCol="0">
            <a:spAutoFit/>
          </a:bodyPr>
          <a:lstStyle/>
          <a:p>
            <a:pPr marL="285750" indent="-285750">
              <a:buFont typeface="Arial" panose="020B0604020202020204" pitchFamily="34" charset="0"/>
              <a:buChar char="•"/>
            </a:pPr>
            <a:r>
              <a:rPr lang="tr-TR" sz="2400" dirty="0">
                <a:solidFill>
                  <a:srgbClr val="002E8A"/>
                </a:solidFill>
              </a:rPr>
              <a:t>Positive reward</a:t>
            </a:r>
          </a:p>
          <a:p>
            <a:pPr marL="742950" lvl="1" indent="-285750">
              <a:buFont typeface="Arial" panose="020B0604020202020204" pitchFamily="34" charset="0"/>
              <a:buChar char="•"/>
            </a:pPr>
            <a:r>
              <a:rPr lang="tr-TR" sz="2400" dirty="0"/>
              <a:t>Moving forward, jump on higher platforms</a:t>
            </a:r>
          </a:p>
          <a:p>
            <a:pPr marL="1200150" lvl="2" indent="-285750">
              <a:buFont typeface="Arial" panose="020B0604020202020204" pitchFamily="34" charset="0"/>
              <a:buChar char="•"/>
            </a:pPr>
            <a:r>
              <a:rPr lang="tr-TR" sz="2000" dirty="0"/>
              <a:t>Reward decreases when there is an enemy nearby</a:t>
            </a:r>
            <a:endParaRPr lang="tr-TR" sz="2400" dirty="0"/>
          </a:p>
          <a:p>
            <a:pPr marL="742950" lvl="1" indent="-285750">
              <a:buFont typeface="Arial" panose="020B0604020202020204" pitchFamily="34" charset="0"/>
              <a:buChar char="•"/>
            </a:pPr>
            <a:r>
              <a:rPr lang="tr-TR" sz="2400" dirty="0"/>
              <a:t>Killing enemies</a:t>
            </a:r>
          </a:p>
          <a:p>
            <a:pPr lvl="1"/>
            <a:endParaRPr lang="tr-TR" sz="2400" dirty="0"/>
          </a:p>
          <a:p>
            <a:pPr marL="285750" indent="-285750">
              <a:buFont typeface="Arial" panose="020B0604020202020204" pitchFamily="34" charset="0"/>
              <a:buChar char="•"/>
            </a:pPr>
            <a:r>
              <a:rPr lang="tr-TR" sz="2400" dirty="0">
                <a:solidFill>
                  <a:srgbClr val="002E8A"/>
                </a:solidFill>
              </a:rPr>
              <a:t>Negative reward</a:t>
            </a:r>
          </a:p>
          <a:p>
            <a:pPr marL="742950" lvl="1" indent="-285750">
              <a:buFont typeface="Arial" panose="020B0604020202020204" pitchFamily="34" charset="0"/>
              <a:buChar char="•"/>
            </a:pPr>
            <a:r>
              <a:rPr lang="tr-TR" sz="2400" dirty="0"/>
              <a:t>Colliding with enemies</a:t>
            </a:r>
          </a:p>
          <a:p>
            <a:pPr marL="742950" lvl="1" indent="-285750">
              <a:buFont typeface="Arial" panose="020B0604020202020204" pitchFamily="34" charset="0"/>
              <a:buChar char="•"/>
            </a:pPr>
            <a:r>
              <a:rPr lang="tr-TR" sz="2400" dirty="0"/>
              <a:t>Being stuck</a:t>
            </a:r>
          </a:p>
          <a:p>
            <a:pPr marL="742950" lvl="1" indent="-285750">
              <a:buFont typeface="Arial" panose="020B0604020202020204" pitchFamily="34" charset="0"/>
              <a:buChar char="•"/>
            </a:pPr>
            <a:endParaRPr lang="en-US" sz="2400" dirty="0"/>
          </a:p>
        </p:txBody>
      </p:sp>
      <mc:AlternateContent xmlns:mc="http://schemas.openxmlformats.org/markup-compatibility/2006" xmlns:a14="http://schemas.microsoft.com/office/drawing/2010/main">
        <mc:Choice Requires="a14">
          <p:sp>
            <p:nvSpPr>
              <p:cNvPr id="62" name="TextBox 61"/>
              <p:cNvSpPr txBox="1"/>
              <p:nvPr/>
            </p:nvSpPr>
            <p:spPr>
              <a:xfrm>
                <a:off x="4791959" y="1771880"/>
                <a:ext cx="7049338" cy="981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2000" b="0" i="1" smtClean="0">
                          <a:latin typeface="Cambria Math" panose="02040503050406030204" pitchFamily="18" charset="0"/>
                        </a:rPr>
                        <m:t>𝑎</m:t>
                      </m:r>
                      <m:d>
                        <m:dPr>
                          <m:ctrlPr>
                            <a:rPr lang="tr-TR" sz="2000" b="0" i="1" smtClean="0">
                              <a:latin typeface="Cambria Math" panose="02040503050406030204" pitchFamily="18" charset="0"/>
                            </a:rPr>
                          </m:ctrlPr>
                        </m:dPr>
                        <m:e>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e>
                      </m:d>
                      <m:r>
                        <a:rPr lang="tr-TR" sz="2000" b="0" i="1" smtClean="0">
                          <a:latin typeface="Cambria Math" panose="02040503050406030204" pitchFamily="18" charset="0"/>
                        </a:rPr>
                        <m:t>=</m:t>
                      </m:r>
                      <m:f>
                        <m:fPr>
                          <m:ctrlPr>
                            <a:rPr lang="tr-TR" sz="2000" b="0" i="1" smtClean="0">
                              <a:latin typeface="Cambria Math" panose="02040503050406030204" pitchFamily="18" charset="0"/>
                            </a:rPr>
                          </m:ctrlPr>
                        </m:fPr>
                        <m:num>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0</m:t>
                              </m:r>
                            </m:sub>
                          </m:sSub>
                        </m:num>
                        <m:den>
                          <m:r>
                            <a:rPr lang="tr-TR" sz="2000" b="0" i="1" smtClean="0">
                              <a:latin typeface="Cambria Math" panose="02040503050406030204" pitchFamily="18" charset="0"/>
                            </a:rPr>
                            <m:t># </m:t>
                          </m:r>
                          <m:r>
                            <a:rPr lang="tr-TR" sz="2000" b="0" i="1" smtClean="0">
                              <a:latin typeface="Cambria Math" panose="02040503050406030204" pitchFamily="18" charset="0"/>
                            </a:rPr>
                            <m:t>𝑜𝑓</m:t>
                          </m:r>
                          <m:r>
                            <a:rPr lang="tr-TR" sz="2000" b="0" i="1" smtClean="0">
                              <a:latin typeface="Cambria Math" panose="02040503050406030204" pitchFamily="18" charset="0"/>
                            </a:rPr>
                            <m:t> </m:t>
                          </m:r>
                          <m:r>
                            <a:rPr lang="tr-TR" sz="2000" b="0" i="1" smtClean="0">
                              <a:latin typeface="Cambria Math" panose="02040503050406030204" pitchFamily="18" charset="0"/>
                            </a:rPr>
                            <m:t>𝑡𝑖𝑚𝑒𝑠</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r>
                            <a:rPr lang="tr-TR" sz="2000" b="0" i="1" smtClean="0">
                              <a:latin typeface="Cambria Math" panose="02040503050406030204" pitchFamily="18" charset="0"/>
                            </a:rPr>
                            <m:t>𝑝𝑒𝑟𝑓𝑜𝑟𝑚𝑒𝑑</m:t>
                          </m:r>
                          <m:r>
                            <a:rPr lang="tr-TR" sz="2000" b="0" i="1" smtClean="0">
                              <a:latin typeface="Cambria Math" panose="02040503050406030204" pitchFamily="18" charset="0"/>
                            </a:rPr>
                            <m:t> </m:t>
                          </m:r>
                          <m:r>
                            <a:rPr lang="tr-TR" sz="2000" b="0" i="1" smtClean="0">
                              <a:latin typeface="Cambria Math" panose="02040503050406030204" pitchFamily="18" charset="0"/>
                            </a:rPr>
                            <m:t>𝑖𝑛</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den>
                      </m:f>
                    </m:oMath>
                  </m:oMathPara>
                </a14:m>
                <a:endParaRPr lang="tr-TR" sz="2000" dirty="0"/>
              </a:p>
              <a:p>
                <a:endParaRPr lang="tr-TR"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91959" y="1771880"/>
                <a:ext cx="7049338" cy="981166"/>
              </a:xfrm>
              <a:prstGeom prst="rect">
                <a:avLst/>
              </a:prstGeom>
              <a:blipFill>
                <a:blip r:embed="rId9"/>
                <a:stretch>
                  <a:fillRect/>
                </a:stretch>
              </a:blipFill>
            </p:spPr>
            <p:txBody>
              <a:bodyPr/>
              <a:lstStyle/>
              <a:p>
                <a:r>
                  <a:rPr lang="en-US">
                    <a:noFill/>
                  </a:rPr>
                  <a:t> </a:t>
                </a:r>
              </a:p>
            </p:txBody>
          </p:sp>
        </mc:Fallback>
      </mc:AlternateContent>
      <p:sp>
        <p:nvSpPr>
          <p:cNvPr id="63" name="TextBox 62"/>
          <p:cNvSpPr txBox="1"/>
          <p:nvPr/>
        </p:nvSpPr>
        <p:spPr>
          <a:xfrm>
            <a:off x="5420299" y="3635566"/>
            <a:ext cx="4307595" cy="804232"/>
          </a:xfrm>
          <a:prstGeom prst="rect">
            <a:avLst/>
          </a:prstGeom>
          <a:noFill/>
        </p:spPr>
        <p:txBody>
          <a:bodyPr wrap="square" rtlCol="0">
            <a:spAutoFit/>
          </a:bodyPr>
          <a:lstStyle/>
          <a:p>
            <a:endParaRPr lang="en-US" dirty="0"/>
          </a:p>
        </p:txBody>
      </p:sp>
      <p:pic>
        <p:nvPicPr>
          <p:cNvPr id="64" name="Picture 63"/>
          <p:cNvPicPr>
            <a:picLocks noChangeAspect="1"/>
          </p:cNvPicPr>
          <p:nvPr/>
        </p:nvPicPr>
        <p:blipFill>
          <a:blip r:embed="rId10"/>
          <a:stretch>
            <a:fillRect/>
          </a:stretch>
        </p:blipFill>
        <p:spPr>
          <a:xfrm>
            <a:off x="6776126" y="3375476"/>
            <a:ext cx="3950550" cy="1005927"/>
          </a:xfrm>
          <a:prstGeom prst="rect">
            <a:avLst/>
          </a:prstGeom>
        </p:spPr>
      </p:pic>
    </p:spTree>
    <p:extLst>
      <p:ext uri="{BB962C8B-B14F-4D97-AF65-F5344CB8AC3E}">
        <p14:creationId xmlns:p14="http://schemas.microsoft.com/office/powerpoint/2010/main" val="195199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8">
                                            <p:txEl>
                                              <p:pRg st="0" end="0"/>
                                            </p:txEl>
                                          </p:spTgt>
                                        </p:tgtEl>
                                        <p:attrNameLst>
                                          <p:attrName>style.opacity</p:attrName>
                                        </p:attrNameLst>
                                      </p:cBhvr>
                                      <p:to>
                                        <p:strVal val="0.5"/>
                                      </p:to>
                                    </p:set>
                                    <p:animEffect filter="image" prLst="opacity: 0.5">
                                      <p:cBhvr rctx="IE">
                                        <p:cTn id="59" dur="indefinite"/>
                                        <p:tgtEl>
                                          <p:spTgt spid="8">
                                            <p:txEl>
                                              <p:pRg st="0" end="0"/>
                                            </p:txEl>
                                          </p:spTgt>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58"/>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59"/>
                                        </p:tgtEl>
                                        <p:attrNameLst>
                                          <p:attrName>style.visibility</p:attrName>
                                        </p:attrNameLst>
                                      </p:cBhvr>
                                      <p:to>
                                        <p:strVal val="hidden"/>
                                      </p:to>
                                    </p:set>
                                  </p:childTnLst>
                                </p:cTn>
                              </p:par>
                              <p:par>
                                <p:cTn id="72" presetID="9" presetClass="emph" presetSubtype="0" nodeType="withEffect">
                                  <p:stCondLst>
                                    <p:cond delay="0"/>
                                  </p:stCondLst>
                                  <p:childTnLst>
                                    <p:set>
                                      <p:cBhvr>
                                        <p:cTn id="73" dur="indefinite"/>
                                        <p:tgtEl>
                                          <p:spTgt spid="8">
                                            <p:txEl>
                                              <p:pRg st="1" end="1"/>
                                            </p:txEl>
                                          </p:spTgt>
                                        </p:tgtEl>
                                        <p:attrNameLst>
                                          <p:attrName>style.opacity</p:attrName>
                                        </p:attrNameLst>
                                      </p:cBhvr>
                                      <p:to>
                                        <p:strVal val="0.5"/>
                                      </p:to>
                                    </p:set>
                                    <p:animEffect filter="image" prLst="opacity: 0.5">
                                      <p:cBhvr rctx="IE">
                                        <p:cTn id="74" dur="indefinite"/>
                                        <p:tgtEl>
                                          <p:spTgt spid="8">
                                            <p:txEl>
                                              <p:pRg st="1" end="1"/>
                                            </p:txEl>
                                          </p:spTgt>
                                        </p:tgtEl>
                                      </p:cBhvr>
                                    </p:animEffect>
                                  </p:childTnLst>
                                </p:cTn>
                              </p:par>
                              <p:par>
                                <p:cTn id="75" presetID="1" presetClass="entr" presetSubtype="0" fill="hold" nodeType="with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60"/>
                                        </p:tgtEl>
                                        <p:attrNameLst>
                                          <p:attrName>style.visibility</p:attrName>
                                        </p:attrNameLst>
                                      </p:cBhvr>
                                      <p:to>
                                        <p:strVal val="hidden"/>
                                      </p:to>
                                    </p:set>
                                  </p:childTnLst>
                                </p:cTn>
                              </p:par>
                              <p:par>
                                <p:cTn id="89" presetID="9" presetClass="emph" presetSubtype="0" nodeType="withEffect">
                                  <p:stCondLst>
                                    <p:cond delay="0"/>
                                  </p:stCondLst>
                                  <p:childTnLst>
                                    <p:set>
                                      <p:cBhvr>
                                        <p:cTn id="90" dur="indefinite"/>
                                        <p:tgtEl>
                                          <p:spTgt spid="8">
                                            <p:txEl>
                                              <p:pRg st="2" end="2"/>
                                            </p:txEl>
                                          </p:spTgt>
                                        </p:tgtEl>
                                        <p:attrNameLst>
                                          <p:attrName>style.opacity</p:attrName>
                                        </p:attrNameLst>
                                      </p:cBhvr>
                                      <p:to>
                                        <p:strVal val="0.5"/>
                                      </p:to>
                                    </p:set>
                                    <p:animEffect filter="image" prLst="opacity: 0.5">
                                      <p:cBhvr rctx="IE">
                                        <p:cTn id="91" dur="indefinite"/>
                                        <p:tgtEl>
                                          <p:spTgt spid="8">
                                            <p:txEl>
                                              <p:pRg st="2" end="2"/>
                                            </p:txEl>
                                          </p:spTgt>
                                        </p:tgtEl>
                                      </p:cBhvr>
                                    </p:animEffect>
                                  </p:childTnLst>
                                </p:cTn>
                              </p:par>
                              <p:par>
                                <p:cTn id="92" presetID="1" presetClass="entr" presetSubtype="0"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7966"/>
            <a:ext cx="10972800" cy="1066800"/>
          </a:xfrm>
        </p:spPr>
        <p:txBody>
          <a:bodyPr/>
          <a:lstStyle/>
          <a:p>
            <a:r>
              <a:rPr lang="en-US" dirty="0">
                <a:solidFill>
                  <a:srgbClr val="002E8A"/>
                </a:solidFill>
              </a:rPr>
              <a:t>Reinforcement Learning to Play Mario [LYY12] </a:t>
            </a:r>
          </a:p>
        </p:txBody>
      </p:sp>
      <p:pic>
        <p:nvPicPr>
          <p:cNvPr id="6" name="mar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65101" y="1333500"/>
            <a:ext cx="6861798" cy="5169120"/>
          </a:xfrm>
        </p:spPr>
      </p:pic>
      <p:pic>
        <p:nvPicPr>
          <p:cNvPr id="8" name="Picture 7"/>
          <p:cNvPicPr>
            <a:picLocks noChangeAspect="1"/>
          </p:cNvPicPr>
          <p:nvPr/>
        </p:nvPicPr>
        <p:blipFill>
          <a:blip r:embed="rId6"/>
          <a:stretch>
            <a:fillRect/>
          </a:stretch>
        </p:blipFill>
        <p:spPr>
          <a:xfrm>
            <a:off x="3770572" y="1250314"/>
            <a:ext cx="7694870" cy="5143170"/>
          </a:xfrm>
          <a:prstGeom prst="rect">
            <a:avLst/>
          </a:prstGeom>
        </p:spPr>
      </p:pic>
      <p:sp>
        <p:nvSpPr>
          <p:cNvPr id="9" name="Content Placeholder 2"/>
          <p:cNvSpPr txBox="1">
            <a:spLocks/>
          </p:cNvSpPr>
          <p:nvPr/>
        </p:nvSpPr>
        <p:spPr>
          <a:xfrm>
            <a:off x="0" y="2151808"/>
            <a:ext cx="3770572" cy="233513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t>Composite score</a:t>
            </a:r>
          </a:p>
          <a:p>
            <a:pPr lvl="1"/>
            <a:r>
              <a:rPr lang="tr-TR" dirty="0"/>
              <a:t>Winning probability</a:t>
            </a:r>
          </a:p>
          <a:p>
            <a:pPr lvl="1"/>
            <a:r>
              <a:rPr lang="tr-TR" dirty="0"/>
              <a:t>% of Monster killed</a:t>
            </a:r>
          </a:p>
          <a:p>
            <a:pPr lvl="1"/>
            <a:r>
              <a:rPr lang="tr-TR" dirty="0"/>
              <a:t>Time spent</a:t>
            </a:r>
          </a:p>
          <a:p>
            <a:pPr lvl="1"/>
            <a:endParaRPr lang="tr-TR" dirty="0"/>
          </a:p>
        </p:txBody>
      </p:sp>
      <p:sp>
        <p:nvSpPr>
          <p:cNvPr id="10" name="Content Placeholder 2"/>
          <p:cNvSpPr txBox="1">
            <a:spLocks/>
          </p:cNvSpPr>
          <p:nvPr/>
        </p:nvSpPr>
        <p:spPr>
          <a:xfrm>
            <a:off x="0" y="2151807"/>
            <a:ext cx="3770572" cy="2877393"/>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solidFill>
                  <a:srgbClr val="FF0000"/>
                </a:solidFill>
              </a:rPr>
              <a:t>Composite score</a:t>
            </a:r>
          </a:p>
          <a:p>
            <a:pPr lvl="2"/>
            <a:r>
              <a:rPr lang="tr-TR" dirty="0">
                <a:solidFill>
                  <a:srgbClr val="002060"/>
                </a:solidFill>
              </a:rPr>
              <a:t>Win status</a:t>
            </a:r>
          </a:p>
          <a:p>
            <a:pPr lvl="2"/>
            <a:r>
              <a:rPr lang="tr-TR" dirty="0">
                <a:solidFill>
                  <a:srgbClr val="002060"/>
                </a:solidFill>
              </a:rPr>
              <a:t>Kills in total</a:t>
            </a:r>
          </a:p>
          <a:p>
            <a:pPr lvl="2"/>
            <a:r>
              <a:rPr lang="tr-TR" dirty="0">
                <a:solidFill>
                  <a:srgbClr val="002060"/>
                </a:solidFill>
              </a:rPr>
              <a:t>Distance passed</a:t>
            </a:r>
          </a:p>
          <a:p>
            <a:pPr lvl="2"/>
            <a:r>
              <a:rPr lang="tr-TR" dirty="0">
                <a:solidFill>
                  <a:srgbClr val="002060"/>
                </a:solidFill>
              </a:rPr>
              <a:t>Time spent in frames</a:t>
            </a:r>
          </a:p>
          <a:p>
            <a:pPr lvl="2"/>
            <a:endParaRPr lang="tr-TR" dirty="0"/>
          </a:p>
          <a:p>
            <a:pPr marL="411480" lvl="1" indent="0">
              <a:buNone/>
            </a:pPr>
            <a:endParaRPr lang="tr-TR" dirty="0"/>
          </a:p>
        </p:txBody>
      </p:sp>
    </p:spTree>
    <p:extLst>
      <p:ext uri="{BB962C8B-B14F-4D97-AF65-F5344CB8AC3E}">
        <p14:creationId xmlns:p14="http://schemas.microsoft.com/office/powerpoint/2010/main" val="2562951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md type="call" cmd="stop">
                                      <p:cBhvr>
                                        <p:cTn id="13" dur="1">
                                          <p:stCondLst>
                                            <p:cond delay="0"/>
                                          </p:stCondLst>
                                        </p:cTn>
                                        <p:tgtEl>
                                          <p:spTgt spid="6"/>
                                        </p:tgtEl>
                                      </p:cBhvr>
                                    </p:cmd>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9" grpId="0"/>
      <p:bldP spid="9"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fontScale="90000"/>
          </a:bodyPr>
          <a:lstStyle/>
          <a:p>
            <a:r>
              <a:rPr lang="en-US" dirty="0">
                <a:solidFill>
                  <a:srgbClr val="002E8A"/>
                </a:solidFill>
              </a:rPr>
              <a:t>High-level Reinforcement Learning in Strategy Games [AmS10]</a:t>
            </a:r>
          </a:p>
        </p:txBody>
      </p:sp>
      <p:sp>
        <p:nvSpPr>
          <p:cNvPr id="15" name="Content Placeholder 14"/>
          <p:cNvSpPr>
            <a:spLocks noGrp="1"/>
          </p:cNvSpPr>
          <p:nvPr>
            <p:ph idx="1"/>
          </p:nvPr>
        </p:nvSpPr>
        <p:spPr>
          <a:xfrm>
            <a:off x="0" y="1303126"/>
            <a:ext cx="9454644" cy="5554874"/>
          </a:xfrm>
        </p:spPr>
        <p:txBody>
          <a:bodyPr/>
          <a:lstStyle/>
          <a:p>
            <a:r>
              <a:rPr lang="tr-TR" dirty="0"/>
              <a:t>Civilization IV, turn-based strategy game</a:t>
            </a:r>
          </a:p>
          <a:p>
            <a:pPr lvl="1"/>
            <a:r>
              <a:rPr lang="tr-TR" dirty="0"/>
              <a:t>Many paths to victory</a:t>
            </a:r>
          </a:p>
          <a:p>
            <a:r>
              <a:rPr lang="tr-TR" dirty="0"/>
              <a:t>Goal is to improve built-in AI</a:t>
            </a:r>
          </a:p>
          <a:p>
            <a:pPr lvl="1"/>
            <a:r>
              <a:rPr lang="tr-TR" dirty="0"/>
              <a:t>Switching between </a:t>
            </a:r>
            <a:r>
              <a:rPr lang="tr-TR" dirty="0">
                <a:solidFill>
                  <a:srgbClr val="FF0000"/>
                </a:solidFill>
              </a:rPr>
              <a:t>high-level strategies using RL</a:t>
            </a:r>
          </a:p>
          <a:p>
            <a:pPr lvl="2"/>
            <a:r>
              <a:rPr lang="tr-TR" dirty="0">
                <a:solidFill>
                  <a:srgbClr val="002E8A"/>
                </a:solidFill>
              </a:rPr>
              <a:t>Change leader traits </a:t>
            </a:r>
            <a:r>
              <a:rPr lang="tr-TR" dirty="0"/>
              <a:t>according to situtation</a:t>
            </a:r>
          </a:p>
          <a:p>
            <a:pPr lvl="1"/>
            <a:r>
              <a:rPr lang="tr-TR" dirty="0"/>
              <a:t>Leave the </a:t>
            </a:r>
            <a:r>
              <a:rPr lang="tr-TR" dirty="0">
                <a:solidFill>
                  <a:srgbClr val="002E8A"/>
                </a:solidFill>
              </a:rPr>
              <a:t>low-level actions </a:t>
            </a:r>
            <a:r>
              <a:rPr lang="tr-TR" dirty="0"/>
              <a:t>to </a:t>
            </a:r>
            <a:r>
              <a:rPr lang="tr-TR" dirty="0">
                <a:solidFill>
                  <a:srgbClr val="FF0000"/>
                </a:solidFill>
              </a:rPr>
              <a:t>build-in AI</a:t>
            </a:r>
          </a:p>
          <a:p>
            <a:pPr lvl="2"/>
            <a:r>
              <a:rPr lang="tr-TR" dirty="0"/>
              <a:t>Create unit, upgrades etc.</a:t>
            </a:r>
          </a:p>
          <a:p>
            <a:r>
              <a:rPr lang="tr-TR" dirty="0"/>
              <a:t>They compared 3 algorithms:</a:t>
            </a:r>
          </a:p>
          <a:p>
            <a:pPr lvl="1"/>
            <a:r>
              <a:rPr lang="tr-TR" dirty="0"/>
              <a:t>Q-learning vs Dyna-Q vs Dyna-Q with factored state representation</a:t>
            </a:r>
          </a:p>
          <a:p>
            <a:pPr lvl="1"/>
            <a:r>
              <a:rPr lang="tr-TR" dirty="0">
                <a:solidFill>
                  <a:srgbClr val="FF0000"/>
                </a:solidFill>
              </a:rPr>
              <a:t>Focus only on</a:t>
            </a:r>
            <a:r>
              <a:rPr lang="tr-TR" dirty="0"/>
              <a:t> high-level RL learning and abstraction of the game environment!</a:t>
            </a:r>
          </a:p>
        </p:txBody>
      </p:sp>
      <p:pic>
        <p:nvPicPr>
          <p:cNvPr id="4" name="Picture 3"/>
          <p:cNvPicPr>
            <a:picLocks noChangeAspect="1"/>
          </p:cNvPicPr>
          <p:nvPr/>
        </p:nvPicPr>
        <p:blipFill>
          <a:blip r:embed="rId3"/>
          <a:stretch>
            <a:fillRect/>
          </a:stretch>
        </p:blipFill>
        <p:spPr>
          <a:xfrm>
            <a:off x="9002952" y="4071890"/>
            <a:ext cx="2772000" cy="2084371"/>
          </a:xfrm>
          <a:prstGeom prst="rect">
            <a:avLst/>
          </a:prstGeom>
        </p:spPr>
      </p:pic>
      <p:pic>
        <p:nvPicPr>
          <p:cNvPr id="7" name="Picture 6"/>
          <p:cNvPicPr>
            <a:picLocks noChangeAspect="1"/>
          </p:cNvPicPr>
          <p:nvPr/>
        </p:nvPicPr>
        <p:blipFill>
          <a:blip r:embed="rId4"/>
          <a:stretch>
            <a:fillRect/>
          </a:stretch>
        </p:blipFill>
        <p:spPr>
          <a:xfrm>
            <a:off x="9002952" y="1510257"/>
            <a:ext cx="2772000" cy="2084372"/>
          </a:xfrm>
          <a:prstGeom prst="rect">
            <a:avLst/>
          </a:prstGeom>
        </p:spPr>
      </p:pic>
    </p:spTree>
    <p:extLst>
      <p:ext uri="{BB962C8B-B14F-4D97-AF65-F5344CB8AC3E}">
        <p14:creationId xmlns:p14="http://schemas.microsoft.com/office/powerpoint/2010/main" val="163493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5">
                                            <p:txEl>
                                              <p:pRg st="0" end="0"/>
                                            </p:txEl>
                                          </p:spTgt>
                                        </p:tgtEl>
                                        <p:attrNameLst>
                                          <p:attrName>style.opacity</p:attrName>
                                        </p:attrNameLst>
                                      </p:cBhvr>
                                      <p:to>
                                        <p:strVal val="0.5"/>
                                      </p:to>
                                    </p:set>
                                    <p:animEffect filter="image" prLst="opacity: 0.5">
                                      <p:cBhvr rctx="IE">
                                        <p:cTn id="15" dur="indefinite"/>
                                        <p:tgtEl>
                                          <p:spTgt spid="15">
                                            <p:txEl>
                                              <p:pRg st="0" end="0"/>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15">
                                            <p:txEl>
                                              <p:pRg st="1" end="1"/>
                                            </p:txEl>
                                          </p:spTgt>
                                        </p:tgtEl>
                                        <p:attrNameLst>
                                          <p:attrName>style.opacity</p:attrName>
                                        </p:attrNameLst>
                                      </p:cBhvr>
                                      <p:to>
                                        <p:strVal val="0.5"/>
                                      </p:to>
                                    </p:set>
                                    <p:animEffect filter="image" prLst="opacity: 0.5">
                                      <p:cBhvr rctx="IE">
                                        <p:cTn id="22" dur="indefinite"/>
                                        <p:tgtEl>
                                          <p:spTgt spid="15">
                                            <p:txEl>
                                              <p:pRg st="1" end="1"/>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15">
                                            <p:txEl>
                                              <p:pRg st="2" end="2"/>
                                            </p:txEl>
                                          </p:spTgt>
                                        </p:tgtEl>
                                        <p:attrNameLst>
                                          <p:attrName>style.opacity</p:attrName>
                                        </p:attrNameLst>
                                      </p:cBhvr>
                                      <p:to>
                                        <p:strVal val="0.5"/>
                                      </p:to>
                                    </p:set>
                                    <p:animEffect filter="image" prLst="opacity: 0.5">
                                      <p:cBhvr rctx="IE">
                                        <p:cTn id="29" dur="indefinite"/>
                                        <p:tgtEl>
                                          <p:spTgt spid="15">
                                            <p:txEl>
                                              <p:pRg st="2" end="2"/>
                                            </p:txEl>
                                          </p:spTgt>
                                        </p:tgtEl>
                                      </p:cBhvr>
                                    </p:animEffect>
                                  </p:childTnLst>
                                </p:cTn>
                              </p:par>
                              <p:par>
                                <p:cTn id="30" presetID="1" presetClass="entr" presetSubtype="0" fill="hold" nodeType="withEffect">
                                  <p:stCondLst>
                                    <p:cond delay="0"/>
                                  </p:stCondLst>
                                  <p:childTnLst>
                                    <p:set>
                                      <p:cBhvr>
                                        <p:cTn id="3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5">
                                            <p:txEl>
                                              <p:pRg st="3" end="3"/>
                                            </p:txEl>
                                          </p:spTgt>
                                        </p:tgtEl>
                                        <p:attrNameLst>
                                          <p:attrName>style.opacity</p:attrName>
                                        </p:attrNameLst>
                                      </p:cBhvr>
                                      <p:to>
                                        <p:strVal val="0.5"/>
                                      </p:to>
                                    </p:set>
                                    <p:animEffect filter="image" prLst="opacity: 0.5">
                                      <p:cBhvr rctx="IE">
                                        <p:cTn id="36" dur="indefinite"/>
                                        <p:tgtEl>
                                          <p:spTgt spid="15">
                                            <p:txEl>
                                              <p:pRg st="3" end="3"/>
                                            </p:txEl>
                                          </p:spTgt>
                                        </p:tgtEl>
                                      </p:cBhvr>
                                    </p:animEffect>
                                  </p:childTnLst>
                                </p:cTn>
                              </p:par>
                              <p:par>
                                <p:cTn id="37" presetID="1" presetClass="entr" presetSubtype="0" fill="hold" nodeType="with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15">
                                            <p:txEl>
                                              <p:pRg st="4" end="4"/>
                                            </p:txEl>
                                          </p:spTgt>
                                        </p:tgtEl>
                                        <p:attrNameLst>
                                          <p:attrName>style.opacity</p:attrName>
                                        </p:attrNameLst>
                                      </p:cBhvr>
                                      <p:to>
                                        <p:strVal val="0.5"/>
                                      </p:to>
                                    </p:set>
                                    <p:animEffect filter="image" prLst="opacity: 0.5">
                                      <p:cBhvr rctx="IE">
                                        <p:cTn id="43" dur="indefinite"/>
                                        <p:tgtEl>
                                          <p:spTgt spid="15">
                                            <p:txEl>
                                              <p:pRg st="4" end="4"/>
                                            </p:txEl>
                                          </p:spTgt>
                                        </p:tgtEl>
                                      </p:cBhvr>
                                    </p:animEffect>
                                  </p:childTnLst>
                                </p:cTn>
                              </p:par>
                              <p:par>
                                <p:cTn id="44" presetID="1" presetClass="entr" presetSubtype="0" fill="hold" nodeType="with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childTnLst>
                                    <p:set>
                                      <p:cBhvr>
                                        <p:cTn id="49" dur="indefinite"/>
                                        <p:tgtEl>
                                          <p:spTgt spid="15">
                                            <p:txEl>
                                              <p:pRg st="5" end="5"/>
                                            </p:txEl>
                                          </p:spTgt>
                                        </p:tgtEl>
                                        <p:attrNameLst>
                                          <p:attrName>style.opacity</p:attrName>
                                        </p:attrNameLst>
                                      </p:cBhvr>
                                      <p:to>
                                        <p:strVal val="0.5"/>
                                      </p:to>
                                    </p:set>
                                    <p:animEffect filter="image" prLst="opacity: 0.5">
                                      <p:cBhvr rctx="IE">
                                        <p:cTn id="50" dur="indefinite"/>
                                        <p:tgtEl>
                                          <p:spTgt spid="15">
                                            <p:txEl>
                                              <p:pRg st="5" end="5"/>
                                            </p:txEl>
                                          </p:spTgt>
                                        </p:tgtEl>
                                      </p:cBhvr>
                                    </p:animEffect>
                                  </p:childTnLst>
                                </p:cTn>
                              </p:par>
                              <p:par>
                                <p:cTn id="51" presetID="1" presetClass="entr" presetSubtype="0" fill="hold" nodeType="withEffect">
                                  <p:stCondLst>
                                    <p:cond delay="0"/>
                                  </p:stCondLst>
                                  <p:childTnLst>
                                    <p:set>
                                      <p:cBhvr>
                                        <p:cTn id="5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15">
                                            <p:txEl>
                                              <p:pRg st="6" end="6"/>
                                            </p:txEl>
                                          </p:spTgt>
                                        </p:tgtEl>
                                        <p:attrNameLst>
                                          <p:attrName>style.opacity</p:attrName>
                                        </p:attrNameLst>
                                      </p:cBhvr>
                                      <p:to>
                                        <p:strVal val="0.5"/>
                                      </p:to>
                                    </p:set>
                                    <p:animEffect filter="image" prLst="opacity: 0.5">
                                      <p:cBhvr rctx="IE">
                                        <p:cTn id="57" dur="indefinite"/>
                                        <p:tgtEl>
                                          <p:spTgt spid="15">
                                            <p:txEl>
                                              <p:pRg st="6" end="6"/>
                                            </p:txEl>
                                          </p:spTgt>
                                        </p:tgtEl>
                                      </p:cBhvr>
                                    </p:animEffect>
                                  </p:childTnLst>
                                </p:cTn>
                              </p:par>
                              <p:par>
                                <p:cTn id="58" presetID="1" presetClass="entr" presetSubtype="0" fill="hold" nodeType="withEffect">
                                  <p:stCondLst>
                                    <p:cond delay="0"/>
                                  </p:stCondLst>
                                  <p:childTnLst>
                                    <p:set>
                                      <p:cBhvr>
                                        <p:cTn id="59"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15">
                                            <p:txEl>
                                              <p:pRg st="7" end="7"/>
                                            </p:txEl>
                                          </p:spTgt>
                                        </p:tgtEl>
                                        <p:attrNameLst>
                                          <p:attrName>style.opacity</p:attrName>
                                        </p:attrNameLst>
                                      </p:cBhvr>
                                      <p:to>
                                        <p:strVal val="0.5"/>
                                      </p:to>
                                    </p:set>
                                    <p:animEffect filter="image" prLst="opacity: 0.5">
                                      <p:cBhvr rctx="IE">
                                        <p:cTn id="64" dur="indefinite"/>
                                        <p:tgtEl>
                                          <p:spTgt spid="15">
                                            <p:txEl>
                                              <p:pRg st="7" end="7"/>
                                            </p:txEl>
                                          </p:spTgt>
                                        </p:tgtEl>
                                      </p:cBhvr>
                                    </p:animEffect>
                                  </p:childTnLst>
                                </p:cTn>
                              </p:par>
                              <p:par>
                                <p:cTn id="65" presetID="1" presetClass="entr" presetSubtype="0" fill="hold" nodeType="withEffect">
                                  <p:stCondLst>
                                    <p:cond delay="0"/>
                                  </p:stCondLst>
                                  <p:childTnLst>
                                    <p:set>
                                      <p:cBhvr>
                                        <p:cTn id="6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15">
                                            <p:txEl>
                                              <p:pRg st="8" end="8"/>
                                            </p:txEl>
                                          </p:spTgt>
                                        </p:tgtEl>
                                        <p:attrNameLst>
                                          <p:attrName>style.opacity</p:attrName>
                                        </p:attrNameLst>
                                      </p:cBhvr>
                                      <p:to>
                                        <p:strVal val="0.5"/>
                                      </p:to>
                                    </p:set>
                                    <p:animEffect filter="image" prLst="opacity: 0.5">
                                      <p:cBhvr rctx="IE">
                                        <p:cTn id="71" dur="indefinite"/>
                                        <p:tgtEl>
                                          <p:spTgt spid="15">
                                            <p:txEl>
                                              <p:pRg st="8" end="8"/>
                                            </p:txEl>
                                          </p:spTgt>
                                        </p:tgtEl>
                                      </p:cBhvr>
                                    </p:animEffect>
                                  </p:childTnLst>
                                </p:cTn>
                              </p:par>
                              <p:par>
                                <p:cTn id="72" presetID="1" presetClass="entr" presetSubtype="0" fill="hold" nodeType="withEffect">
                                  <p:stCondLst>
                                    <p:cond delay="0"/>
                                  </p:stCondLst>
                                  <p:childTnLst>
                                    <p:set>
                                      <p:cBhvr>
                                        <p:cTn id="73"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384679"/>
            <a:ext cx="4437799" cy="165599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State space</a:t>
            </a:r>
          </a:p>
          <a:p>
            <a:r>
              <a:rPr lang="tr-TR" dirty="0"/>
              <a:t>Action space</a:t>
            </a:r>
          </a:p>
          <a:p>
            <a:r>
              <a:rPr lang="tr-TR" dirty="0"/>
              <a:t>Reward model</a:t>
            </a:r>
          </a:p>
        </p:txBody>
      </p:sp>
      <p:sp>
        <p:nvSpPr>
          <p:cNvPr id="7" name="Rectangle: Rounded Corners 6"/>
          <p:cNvSpPr/>
          <p:nvPr/>
        </p:nvSpPr>
        <p:spPr>
          <a:xfrm>
            <a:off x="3623608" y="284316"/>
            <a:ext cx="8174382" cy="6149937"/>
          </a:xfrm>
          <a:prstGeom prst="roundRect">
            <a:avLst>
              <a:gd name="adj" fmla="val 4856"/>
            </a:avLst>
          </a:prstGeom>
          <a:solidFill>
            <a:srgbClr val="EBDDC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Content Placeholder 2"/>
          <p:cNvSpPr txBox="1">
            <a:spLocks/>
          </p:cNvSpPr>
          <p:nvPr/>
        </p:nvSpPr>
        <p:spPr>
          <a:xfrm>
            <a:off x="4672782" y="796489"/>
            <a:ext cx="6443237" cy="2398403"/>
          </a:xfrm>
          <a:prstGeom prst="rect">
            <a:avLst/>
          </a:prstGeom>
        </p:spPr>
        <p:txBody>
          <a:bodyPr vert="horz">
            <a:normAutofit fontScale="92500"/>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4 state features, in total 81 possible states</a:t>
            </a:r>
          </a:p>
          <a:p>
            <a:pPr lvl="1"/>
            <a:r>
              <a:rPr lang="tr-TR" dirty="0"/>
              <a:t>Population difference</a:t>
            </a:r>
          </a:p>
          <a:p>
            <a:pPr lvl="1"/>
            <a:r>
              <a:rPr lang="tr-TR" dirty="0"/>
              <a:t>Land diff.</a:t>
            </a:r>
          </a:p>
          <a:p>
            <a:pPr lvl="1"/>
            <a:r>
              <a:rPr lang="tr-TR" dirty="0"/>
              <a:t>Military power diff.</a:t>
            </a:r>
          </a:p>
          <a:p>
            <a:pPr lvl="1"/>
            <a:r>
              <a:rPr lang="tr-TR" dirty="0"/>
              <a:t>Remaining land</a:t>
            </a:r>
          </a:p>
        </p:txBody>
      </p:sp>
      <p:pic>
        <p:nvPicPr>
          <p:cNvPr id="10" name="Picture 9"/>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42769" y="1348571"/>
            <a:ext cx="401186" cy="1616585"/>
          </a:xfrm>
          <a:prstGeom prst="rect">
            <a:avLst/>
          </a:prstGeom>
        </p:spPr>
      </p:pic>
      <p:sp>
        <p:nvSpPr>
          <p:cNvPr id="8" name="TextBox 7"/>
          <p:cNvSpPr txBox="1"/>
          <p:nvPr/>
        </p:nvSpPr>
        <p:spPr>
          <a:xfrm>
            <a:off x="8925873" y="1833697"/>
            <a:ext cx="2291379" cy="646331"/>
          </a:xfrm>
          <a:prstGeom prst="rect">
            <a:avLst/>
          </a:prstGeom>
          <a:noFill/>
        </p:spPr>
        <p:txBody>
          <a:bodyPr wrap="square" rtlCol="0">
            <a:spAutoFit/>
          </a:bodyPr>
          <a:lstStyle/>
          <a:p>
            <a:r>
              <a:rPr lang="tr-TR" dirty="0"/>
              <a:t>All common and provided by game</a:t>
            </a:r>
            <a:endParaRPr lang="en-US" dirty="0"/>
          </a:p>
        </p:txBody>
      </p:sp>
      <p:sp>
        <p:nvSpPr>
          <p:cNvPr id="12" name="Arrow: Bent-Up 11"/>
          <p:cNvSpPr/>
          <p:nvPr/>
        </p:nvSpPr>
        <p:spPr>
          <a:xfrm rot="5400000">
            <a:off x="4972336" y="3644745"/>
            <a:ext cx="791024" cy="713465"/>
          </a:xfrm>
          <a:prstGeom prst="ben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5924933" y="3758913"/>
                <a:ext cx="3290966" cy="884281"/>
              </a:xfrm>
              <a:prstGeom prst="rect">
                <a:avLst/>
              </a:prstGeom>
              <a:noFill/>
            </p:spPr>
            <p:txBody>
              <a:bodyPr wrap="none" lIns="0" tIns="0" rIns="0" bIns="0" rtlCol="0">
                <a:spAutoFit/>
              </a:bodyPr>
              <a:lstStyle/>
              <a:p>
                <a:r>
                  <a:rPr lang="tr-TR" dirty="0"/>
                  <a:t> </a:t>
                </a:r>
                <a14:m>
                  <m:oMath xmlns:m="http://schemas.openxmlformats.org/officeDocument/2006/math">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f</m:t>
                        </m:r>
                      </m:e>
                      <m:sub>
                        <m:r>
                          <m:rPr>
                            <m:sty m:val="p"/>
                          </m:rPr>
                          <a:rPr lang="tr-TR" b="0" i="0" smtClean="0">
                            <a:latin typeface="Cambria Math" panose="02040503050406030204" pitchFamily="18" charset="0"/>
                          </a:rPr>
                          <m:t>i</m:t>
                        </m:r>
                      </m:sub>
                    </m:sSub>
                    <m:r>
                      <a:rPr lang="tr-TR"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tr-TR" b="0" i="1" smtClean="0">
                                <a:latin typeface="Cambria Math" panose="02040503050406030204" pitchFamily="18" charset="0"/>
                              </a:rPr>
                              <m:t>2,                    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𝑑𝑖𝑓𝑓</m:t>
                            </m:r>
                            <m:r>
                              <a:rPr lang="tr-TR" b="0" i="1" smtClean="0">
                                <a:latin typeface="Cambria Math" panose="02040503050406030204" pitchFamily="18" charset="0"/>
                              </a:rPr>
                              <m:t>&gt;</m:t>
                            </m:r>
                            <m:r>
                              <a:rPr lang="tr-TR" b="1" i="1" smtClean="0">
                                <a:latin typeface="Cambria Math" panose="02040503050406030204" pitchFamily="18" charset="0"/>
                              </a:rPr>
                              <m:t>𝟏𝟎</m:t>
                            </m:r>
                          </m:e>
                          <m:e>
                            <m:r>
                              <a:rPr lang="tr-TR" b="0" i="1" smtClean="0">
                                <a:latin typeface="Cambria Math" panose="02040503050406030204" pitchFamily="18" charset="0"/>
                              </a:rPr>
                              <m:t>1,     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1" i="1" smtClean="0">
                                <a:latin typeface="Cambria Math" panose="02040503050406030204" pitchFamily="18" charset="0"/>
                              </a:rPr>
                              <m:t>−</m:t>
                            </m:r>
                            <m:r>
                              <a:rPr lang="tr-TR" b="1" i="1" smtClean="0">
                                <a:latin typeface="Cambria Math" panose="02040503050406030204" pitchFamily="18" charset="0"/>
                              </a:rPr>
                              <m:t>𝟏𝟎</m:t>
                            </m:r>
                            <m:r>
                              <a:rPr lang="tr-TR" b="0" i="1" smtClean="0">
                                <a:latin typeface="Cambria Math" panose="02040503050406030204" pitchFamily="18" charset="0"/>
                              </a:rPr>
                              <m:t>&lt;</m:t>
                            </m:r>
                            <m:r>
                              <a:rPr lang="tr-TR" b="0" i="1" smtClean="0">
                                <a:latin typeface="Cambria Math" panose="02040503050406030204" pitchFamily="18" charset="0"/>
                              </a:rPr>
                              <m:t>𝑑𝑖𝑓𝑓</m:t>
                            </m:r>
                            <m:r>
                              <a:rPr lang="tr-TR" b="0" i="1" smtClean="0">
                                <a:latin typeface="Cambria Math" panose="02040503050406030204" pitchFamily="18" charset="0"/>
                              </a:rPr>
                              <m:t>&lt;</m:t>
                            </m:r>
                            <m:r>
                              <a:rPr lang="tr-TR" b="1" i="1" smtClean="0">
                                <a:latin typeface="Cambria Math" panose="02040503050406030204" pitchFamily="18" charset="0"/>
                              </a:rPr>
                              <m:t>𝟏𝟎</m:t>
                            </m:r>
                          </m:e>
                          <m:e>
                            <m:r>
                              <a:rPr lang="tr-TR" b="0" i="1" smtClean="0">
                                <a:latin typeface="Cambria Math" panose="02040503050406030204" pitchFamily="18" charset="0"/>
                              </a:rPr>
                              <m:t>0,                 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𝑑𝑖𝑓𝑓</m:t>
                            </m:r>
                            <m:r>
                              <a:rPr lang="tr-TR" b="0" i="1" smtClean="0">
                                <a:latin typeface="Cambria Math" panose="02040503050406030204" pitchFamily="18" charset="0"/>
                              </a:rPr>
                              <m:t>&lt;−</m:t>
                            </m:r>
                            <m:r>
                              <a:rPr lang="tr-TR" b="1" i="1" smtClean="0">
                                <a:latin typeface="Cambria Math" panose="02040503050406030204" pitchFamily="18" charset="0"/>
                              </a:rPr>
                              <m:t>𝟏𝟎</m:t>
                            </m:r>
                          </m:e>
                        </m:eqArr>
                      </m:e>
                    </m:d>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924933" y="3758913"/>
                <a:ext cx="3290966" cy="884281"/>
              </a:xfrm>
              <a:prstGeom prst="rect">
                <a:avLst/>
              </a:prstGeom>
              <a:blipFill>
                <a:blip r:embed="rId5"/>
                <a:stretch>
                  <a:fillRect/>
                </a:stretch>
              </a:blipFill>
            </p:spPr>
            <p:txBody>
              <a:bodyPr/>
              <a:lstStyle/>
              <a:p>
                <a:r>
                  <a:rPr lang="en-US">
                    <a:noFill/>
                  </a:rPr>
                  <a:t> </a:t>
                </a:r>
              </a:p>
            </p:txBody>
          </p:sp>
        </mc:Fallback>
      </mc:AlternateContent>
      <p:grpSp>
        <p:nvGrpSpPr>
          <p:cNvPr id="21" name="Group 20"/>
          <p:cNvGrpSpPr/>
          <p:nvPr/>
        </p:nvGrpSpPr>
        <p:grpSpPr>
          <a:xfrm>
            <a:off x="9405312" y="1517976"/>
            <a:ext cx="2360704" cy="2840166"/>
            <a:chOff x="5836591" y="1639448"/>
            <a:chExt cx="2580000" cy="3104000"/>
          </a:xfrm>
        </p:grpSpPr>
        <p:pic>
          <p:nvPicPr>
            <p:cNvPr id="17" name="Picture 16"/>
            <p:cNvPicPr>
              <a:picLocks noChangeAspect="1"/>
            </p:cNvPicPr>
            <p:nvPr/>
          </p:nvPicPr>
          <p:blipFill>
            <a:blip r:embed="rId6"/>
            <a:stretch>
              <a:fillRect/>
            </a:stretch>
          </p:blipFill>
          <p:spPr>
            <a:xfrm>
              <a:off x="5836591" y="1639448"/>
              <a:ext cx="1290000" cy="1552000"/>
            </a:xfrm>
            <a:prstGeom prst="rect">
              <a:avLst/>
            </a:prstGeom>
          </p:spPr>
        </p:pic>
        <p:pic>
          <p:nvPicPr>
            <p:cNvPr id="18" name="Picture 17"/>
            <p:cNvPicPr>
              <a:picLocks noChangeAspect="1"/>
            </p:cNvPicPr>
            <p:nvPr/>
          </p:nvPicPr>
          <p:blipFill>
            <a:blip r:embed="rId7"/>
            <a:stretch>
              <a:fillRect/>
            </a:stretch>
          </p:blipFill>
          <p:spPr>
            <a:xfrm>
              <a:off x="7126591" y="1639448"/>
              <a:ext cx="1290000" cy="1552000"/>
            </a:xfrm>
            <a:prstGeom prst="rect">
              <a:avLst/>
            </a:prstGeom>
          </p:spPr>
        </p:pic>
        <p:pic>
          <p:nvPicPr>
            <p:cNvPr id="19" name="Picture 18"/>
            <p:cNvPicPr>
              <a:picLocks noChangeAspect="1"/>
            </p:cNvPicPr>
            <p:nvPr/>
          </p:nvPicPr>
          <p:blipFill>
            <a:blip r:embed="rId8"/>
            <a:stretch>
              <a:fillRect/>
            </a:stretch>
          </p:blipFill>
          <p:spPr>
            <a:xfrm>
              <a:off x="5836591" y="3191448"/>
              <a:ext cx="1290000" cy="1552000"/>
            </a:xfrm>
            <a:prstGeom prst="rect">
              <a:avLst/>
            </a:prstGeom>
          </p:spPr>
        </p:pic>
        <p:pic>
          <p:nvPicPr>
            <p:cNvPr id="20" name="Picture 19"/>
            <p:cNvPicPr>
              <a:picLocks noChangeAspect="1"/>
            </p:cNvPicPr>
            <p:nvPr/>
          </p:nvPicPr>
          <p:blipFill>
            <a:blip r:embed="rId9"/>
            <a:stretch>
              <a:fillRect/>
            </a:stretch>
          </p:blipFill>
          <p:spPr>
            <a:xfrm>
              <a:off x="7126591" y="3191448"/>
              <a:ext cx="1290000" cy="1552000"/>
            </a:xfrm>
            <a:prstGeom prst="rect">
              <a:avLst/>
            </a:prstGeom>
          </p:spPr>
        </p:pic>
      </p:grpSp>
      <p:sp>
        <p:nvSpPr>
          <p:cNvPr id="22" name="Content Placeholder 2"/>
          <p:cNvSpPr txBox="1">
            <a:spLocks/>
          </p:cNvSpPr>
          <p:nvPr/>
        </p:nvSpPr>
        <p:spPr>
          <a:xfrm>
            <a:off x="3496214" y="960881"/>
            <a:ext cx="6000323" cy="5054329"/>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What is the Action?</a:t>
            </a:r>
          </a:p>
          <a:p>
            <a:pPr lvl="1"/>
            <a:r>
              <a:rPr lang="tr-TR" dirty="0"/>
              <a:t>Choice of a new strategy (</a:t>
            </a:r>
            <a:r>
              <a:rPr lang="tr-TR" dirty="0">
                <a:solidFill>
                  <a:srgbClr val="FF0000"/>
                </a:solidFill>
              </a:rPr>
              <a:t>high-level</a:t>
            </a:r>
            <a:r>
              <a:rPr lang="tr-TR" dirty="0"/>
              <a:t>)</a:t>
            </a:r>
          </a:p>
          <a:p>
            <a:pPr lvl="1"/>
            <a:r>
              <a:rPr lang="tr-TR" dirty="0"/>
              <a:t>For making </a:t>
            </a:r>
            <a:r>
              <a:rPr lang="tr-TR" dirty="0">
                <a:solidFill>
                  <a:srgbClr val="002E8A"/>
                </a:solidFill>
              </a:rPr>
              <a:t>low-level</a:t>
            </a:r>
            <a:r>
              <a:rPr lang="tr-TR" dirty="0"/>
              <a:t> decisions</a:t>
            </a:r>
          </a:p>
          <a:p>
            <a:pPr lvl="2"/>
            <a:r>
              <a:rPr lang="tr-TR" dirty="0"/>
              <a:t>Build, explore, make war etc.</a:t>
            </a:r>
          </a:p>
          <a:p>
            <a:pPr marL="411480" lvl="1" indent="0">
              <a:buNone/>
            </a:pPr>
            <a:endParaRPr lang="tr-TR" dirty="0"/>
          </a:p>
          <a:p>
            <a:r>
              <a:rPr lang="tr-TR" dirty="0"/>
              <a:t>Limited to 4 leaders</a:t>
            </a:r>
          </a:p>
          <a:p>
            <a:pPr lvl="1"/>
            <a:r>
              <a:rPr lang="tr-TR" dirty="0"/>
              <a:t>Covers all </a:t>
            </a:r>
            <a:r>
              <a:rPr lang="tr-TR" dirty="0">
                <a:solidFill>
                  <a:srgbClr val="002E8A"/>
                </a:solidFill>
              </a:rPr>
              <a:t>8 possible </a:t>
            </a:r>
            <a:r>
              <a:rPr lang="tr-TR" dirty="0"/>
              <a:t>leader traits</a:t>
            </a:r>
          </a:p>
          <a:p>
            <a:pPr lvl="1"/>
            <a:r>
              <a:rPr lang="tr-TR" dirty="0"/>
              <a:t>For example</a:t>
            </a:r>
          </a:p>
          <a:p>
            <a:pPr lvl="2"/>
            <a:r>
              <a:rPr lang="tr-TR" dirty="0"/>
              <a:t>Washington has </a:t>
            </a:r>
            <a:r>
              <a:rPr lang="tr-TR" dirty="0">
                <a:solidFill>
                  <a:srgbClr val="002E8A"/>
                </a:solidFill>
              </a:rPr>
              <a:t>Financial</a:t>
            </a:r>
            <a:r>
              <a:rPr lang="tr-TR" dirty="0"/>
              <a:t> and </a:t>
            </a:r>
            <a:r>
              <a:rPr lang="tr-TR" dirty="0">
                <a:solidFill>
                  <a:srgbClr val="002E8A"/>
                </a:solidFill>
              </a:rPr>
              <a:t>Organized traits</a:t>
            </a:r>
          </a:p>
          <a:p>
            <a:pPr lvl="2"/>
            <a:endParaRPr lang="tr-TR" dirty="0"/>
          </a:p>
          <a:p>
            <a:pPr lvl="1"/>
            <a:endParaRPr lang="tr-TR" dirty="0"/>
          </a:p>
          <a:p>
            <a:pPr lvl="1"/>
            <a:endParaRPr lang="tr-TR" dirty="0"/>
          </a:p>
        </p:txBody>
      </p:sp>
      <p:pic>
        <p:nvPicPr>
          <p:cNvPr id="23" name="Picture 22"/>
          <p:cNvPicPr>
            <a:picLocks noChangeAspect="1"/>
          </p:cNvPicPr>
          <p:nvPr/>
        </p:nvPicPr>
        <p:blipFill rotWithShape="1">
          <a:blip r:embed="rId10"/>
          <a:srcRect l="82271" t="69195" r="481" b="22425"/>
          <a:stretch/>
        </p:blipFill>
        <p:spPr>
          <a:xfrm>
            <a:off x="8530426" y="1097080"/>
            <a:ext cx="3235590" cy="1182099"/>
          </a:xfrm>
          <a:prstGeom prst="roundRect">
            <a:avLst>
              <a:gd name="adj" fmla="val 8594"/>
            </a:avLst>
          </a:prstGeom>
          <a:solidFill>
            <a:srgbClr val="FFFFFF">
              <a:shade val="85000"/>
            </a:srgbClr>
          </a:solidFill>
          <a:ln>
            <a:noFill/>
          </a:ln>
          <a:effectLst/>
        </p:spPr>
      </p:pic>
      <p:sp>
        <p:nvSpPr>
          <p:cNvPr id="24" name="TextBox 23"/>
          <p:cNvSpPr txBox="1"/>
          <p:nvPr/>
        </p:nvSpPr>
        <p:spPr>
          <a:xfrm>
            <a:off x="3623608" y="833408"/>
            <a:ext cx="4936801" cy="5262979"/>
          </a:xfrm>
          <a:prstGeom prst="rect">
            <a:avLst/>
          </a:prstGeom>
          <a:noFill/>
        </p:spPr>
        <p:txBody>
          <a:bodyPr wrap="square" rtlCol="0">
            <a:spAutoFit/>
          </a:bodyPr>
          <a:lstStyle/>
          <a:p>
            <a:pPr marL="457200" indent="-457200">
              <a:buFont typeface="Arial" panose="020B0604020202020204" pitchFamily="34" charset="0"/>
              <a:buChar char="•"/>
            </a:pPr>
            <a:r>
              <a:rPr lang="tr-TR" sz="2800" dirty="0"/>
              <a:t>Reward based on the score provided by game</a:t>
            </a:r>
          </a:p>
          <a:p>
            <a:pPr marL="914400" lvl="1" indent="-457200">
              <a:buFont typeface="Arial" panose="020B0604020202020204" pitchFamily="34" charset="0"/>
              <a:buChar char="•"/>
            </a:pPr>
            <a:r>
              <a:rPr lang="tr-TR" sz="2800" dirty="0"/>
              <a:t>Immediate reward, given after each step as</a:t>
            </a:r>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r>
              <a:rPr lang="tr-TR" sz="2800" dirty="0"/>
              <a:t>Still possible to lose the game while having high score</a:t>
            </a:r>
          </a:p>
          <a:p>
            <a:pPr lvl="1"/>
            <a:endParaRPr lang="tr-TR" sz="2800" dirty="0"/>
          </a:p>
        </p:txBody>
      </p:sp>
      <p:sp>
        <p:nvSpPr>
          <p:cNvPr id="25" name="TextBox 24"/>
          <p:cNvSpPr txBox="1"/>
          <p:nvPr/>
        </p:nvSpPr>
        <p:spPr>
          <a:xfrm>
            <a:off x="4704203" y="3095565"/>
            <a:ext cx="6665204" cy="738664"/>
          </a:xfrm>
          <a:prstGeom prst="rect">
            <a:avLst/>
          </a:prstGeom>
          <a:noFill/>
        </p:spPr>
        <p:txBody>
          <a:bodyPr wrap="square" rtlCol="0">
            <a:spAutoFit/>
          </a:bodyPr>
          <a:lstStyle/>
          <a:p>
            <a:pPr lvl="0" algn="ctr"/>
            <a:r>
              <a:rPr lang="tr-TR" sz="2400" dirty="0">
                <a:solidFill>
                  <a:srgbClr val="002E8A"/>
                </a:solidFill>
              </a:rPr>
              <a:t>thisStepScore = myTotalScore – yourTotalScore</a:t>
            </a:r>
          </a:p>
          <a:p>
            <a:endParaRPr lang="en-US" dirty="0"/>
          </a:p>
        </p:txBody>
      </p:sp>
    </p:spTree>
    <p:extLst>
      <p:ext uri="{BB962C8B-B14F-4D97-AF65-F5344CB8AC3E}">
        <p14:creationId xmlns:p14="http://schemas.microsoft.com/office/powerpoint/2010/main" val="1769670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9" presetClass="emph" presetSubtype="0" nodeType="withEffect">
                                  <p:stCondLst>
                                    <p:cond delay="0"/>
                                  </p:stCondLst>
                                  <p:childTnLst>
                                    <p:set>
                                      <p:cBhvr>
                                        <p:cTn id="48" dur="indefinite"/>
                                        <p:tgtEl>
                                          <p:spTgt spid="6">
                                            <p:txEl>
                                              <p:pRg st="0" end="0"/>
                                            </p:txEl>
                                          </p:spTgt>
                                        </p:tgtEl>
                                        <p:attrNameLst>
                                          <p:attrName>style.opacity</p:attrName>
                                        </p:attrNameLst>
                                      </p:cBhvr>
                                      <p:to>
                                        <p:strVal val="0.5"/>
                                      </p:to>
                                    </p:set>
                                    <p:animEffect filter="image" prLst="opacity: 0.5">
                                      <p:cBhvr rctx="IE">
                                        <p:cTn id="49" dur="indefinite"/>
                                        <p:tgtEl>
                                          <p:spTgt spid="6">
                                            <p:txEl>
                                              <p:pRg st="0" end="0"/>
                                            </p:txEl>
                                          </p:spTgt>
                                        </p:tgtEl>
                                      </p:cBhvr>
                                    </p:animEffect>
                                  </p:childTnLst>
                                </p:cTn>
                              </p:par>
                              <p:par>
                                <p:cTn id="50" presetID="1" presetClass="entr" presetSubtype="0" fill="hold" nodeType="with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2">
                                            <p:txEl>
                                              <p:pRg st="2" end="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2">
                                            <p:txEl>
                                              <p:pRg st="5" end="5"/>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hidden"/>
                                      </p:to>
                                    </p:set>
                                  </p:childTnLst>
                                </p:cTn>
                              </p:par>
                              <p:par>
                                <p:cTn id="88" presetID="1" presetClass="exit" presetSubtype="0" fill="hold" grpId="0" nodeType="withEffect">
                                  <p:stCondLst>
                                    <p:cond delay="0"/>
                                  </p:stCondLst>
                                  <p:childTnLst>
                                    <p:set>
                                      <p:cBhvr>
                                        <p:cTn id="89" dur="1" fill="hold">
                                          <p:stCondLst>
                                            <p:cond delay="0"/>
                                          </p:stCondLst>
                                        </p:cTn>
                                        <p:tgtEl>
                                          <p:spTgt spid="22">
                                            <p:txEl>
                                              <p:pRg st="1" end="1"/>
                                            </p:txEl>
                                          </p:spTgt>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22">
                                            <p:txEl>
                                              <p:pRg st="2" end="2"/>
                                            </p:txEl>
                                          </p:spTgt>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22">
                                            <p:txEl>
                                              <p:pRg st="5" end="5"/>
                                            </p:txEl>
                                          </p:spTgt>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22">
                                            <p:txEl>
                                              <p:pRg st="6" end="6"/>
                                            </p:txEl>
                                          </p:spTgt>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22">
                                            <p:txEl>
                                              <p:pRg st="7" end="7"/>
                                            </p:txEl>
                                          </p:spTgt>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22">
                                            <p:txEl>
                                              <p:pRg st="8" end="8"/>
                                            </p:txEl>
                                          </p:spTgt>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6">
                                            <p:txEl>
                                              <p:pRg st="2" end="2"/>
                                            </p:txEl>
                                          </p:spTgt>
                                        </p:tgtEl>
                                        <p:attrNameLst>
                                          <p:attrName>style.visibility</p:attrName>
                                        </p:attrNameLst>
                                      </p:cBhvr>
                                      <p:to>
                                        <p:strVal val="visible"/>
                                      </p:to>
                                    </p:set>
                                  </p:childTnLst>
                                </p:cTn>
                              </p:par>
                              <p:par>
                                <p:cTn id="106" presetID="9" presetClass="emph" presetSubtype="0" nodeType="withEffect">
                                  <p:stCondLst>
                                    <p:cond delay="0"/>
                                  </p:stCondLst>
                                  <p:childTnLst>
                                    <p:set>
                                      <p:cBhvr>
                                        <p:cTn id="107" dur="indefinite"/>
                                        <p:tgtEl>
                                          <p:spTgt spid="6">
                                            <p:txEl>
                                              <p:pRg st="1" end="1"/>
                                            </p:txEl>
                                          </p:spTgt>
                                        </p:tgtEl>
                                        <p:attrNameLst>
                                          <p:attrName>style.opacity</p:attrName>
                                        </p:attrNameLst>
                                      </p:cBhvr>
                                      <p:to>
                                        <p:strVal val="0.5"/>
                                      </p:to>
                                    </p:set>
                                    <p:animEffect filter="image" prLst="opacity: 0.5">
                                      <p:cBhvr rctx="IE">
                                        <p:cTn id="108" dur="indefinite"/>
                                        <p:tgtEl>
                                          <p:spTgt spid="6">
                                            <p:txEl>
                                              <p:pRg st="1" end="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4">
                                            <p:txEl>
                                              <p:pRg st="0" end="0"/>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P spid="8" grpId="0"/>
      <p:bldP spid="8" grpId="1"/>
      <p:bldP spid="12" grpId="0" animBg="1"/>
      <p:bldP spid="12" grpId="1" animBg="1"/>
      <p:bldP spid="13" grpId="0"/>
      <p:bldP spid="13" grpId="1"/>
      <p:bldP spid="22" grpId="0" uiExpand="1" build="allAtOnce"/>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3406,824"/>
  <p:tag name="LATEXADDIN" val="\documentclass{article}&#10;\usepackage{amsmath}&#10;\pagestyle{empty}&#10;\begin{document}&#10;&#10;\begin{align*}&#10;Q(s_t, a_t) \leftarrow &#10;(1 - a_{s,a}) Q(s_t, a_t) + &#10;a_{s,a}(r + \gamma max(Q(s_{t+1}, a_{t+1}))) \label{eq:mario}&#10;\end{align*}&#10;&#10;&#10;\end{document}"/>
  <p:tag name="IGUANATEXSIZE" val="28"/>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8,9576"/>
  <p:tag name="LATEXADDIN" val="\documentclass{article}&#10;\usepackage{amsmath}&#10;\pagestyle{empty}&#10;\begin{document}&#10;&#10;&#10;TD($\lambda$)&#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20,585"/>
  <p:tag name="LATEXADDIN" val="\documentclass{article}&#10;\usepackage{amsmath}&#10;\pagestyle{empty}&#10;\begin{document}&#10;&#10;&#10;$\epsilon$-greedy action selection&#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Custom 3">
      <a:dk1>
        <a:sysClr val="windowText" lastClr="000000"/>
      </a:dk1>
      <a:lt1>
        <a:sysClr val="window" lastClr="FFFFFF"/>
      </a:lt1>
      <a:dk2>
        <a:srgbClr val="000000"/>
      </a:dk2>
      <a:lt2>
        <a:srgbClr val="EBDDC3"/>
      </a:lt2>
      <a:accent1>
        <a:srgbClr val="345D7E"/>
      </a:accent1>
      <a:accent2>
        <a:srgbClr val="7B3C16"/>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2247</Words>
  <Application>Microsoft Office PowerPoint</Application>
  <PresentationFormat>Widescreen</PresentationFormat>
  <Paragraphs>355</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Georgia</vt:lpstr>
      <vt:lpstr>Wingdings</vt:lpstr>
      <vt:lpstr>Wingdings 2</vt:lpstr>
      <vt:lpstr>Training presentation</vt:lpstr>
      <vt:lpstr>Reinforcement Learning in Games</vt:lpstr>
      <vt:lpstr>Outline</vt:lpstr>
      <vt:lpstr>Motivation</vt:lpstr>
      <vt:lpstr>Challenges</vt:lpstr>
      <vt:lpstr>Reinforcement Learning to Play Mario [LYY12] </vt:lpstr>
      <vt:lpstr>PowerPoint Presentation</vt:lpstr>
      <vt:lpstr>Reinforcement Learning to Play Mario [LYY12] </vt:lpstr>
      <vt:lpstr>High-level Reinforcement Learning in Strategy Games [AmS10]</vt:lpstr>
      <vt:lpstr>PowerPoint Presentation</vt:lpstr>
      <vt:lpstr>High-level Reinforcement Learning in Strategy Games [AmS10]</vt:lpstr>
      <vt:lpstr>Temporal Difference Learning and TD-Gammon [Tes95]</vt:lpstr>
      <vt:lpstr>PowerPoint Presentation</vt:lpstr>
      <vt:lpstr>PowerPoint Presentation</vt:lpstr>
      <vt:lpstr>Temporal Difference Learning and TD-Gammon [Tes95]</vt:lpstr>
      <vt:lpstr>Playing Atari with Reinforcement Learning [MKS13]</vt:lpstr>
      <vt:lpstr>PowerPoint Presentation</vt:lpstr>
      <vt:lpstr>Playing Atari with Reinforcement Learning [MKS13]</vt:lpstr>
      <vt:lpstr>Conclusion</vt:lpstr>
      <vt:lpstr>Thank you for listening!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2017-02-14T19:24:51Z</dcterms:created>
  <dcterms:modified xsi:type="dcterms:W3CDTF">2017-04-11T20:35:43Z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